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59" r:id="rId6"/>
    <p:sldId id="264" r:id="rId7"/>
    <p:sldId id="265" r:id="rId8"/>
    <p:sldId id="267" r:id="rId9"/>
    <p:sldId id="262" r:id="rId10"/>
    <p:sldId id="268" r:id="rId11"/>
    <p:sldId id="266" r:id="rId12"/>
    <p:sldId id="261" r:id="rId13"/>
    <p:sldId id="271" r:id="rId14"/>
    <p:sldId id="273" r:id="rId15"/>
    <p:sldId id="272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8A1"/>
    <a:srgbClr val="CAAB7F"/>
    <a:srgbClr val="50B6BA"/>
    <a:srgbClr val="EC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FBB16A-6535-43BF-9D8D-76962EB2B9DF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20C5252-8C7E-4398-9D74-FD2089E33FEF}">
      <dgm:prSet phldrT="[Texto]"/>
      <dgm:spPr/>
      <dgm:t>
        <a:bodyPr/>
        <a:lstStyle/>
        <a:p>
          <a:r>
            <a:rPr lang="pt-BR" b="1" dirty="0"/>
            <a:t>Área Urbana</a:t>
          </a:r>
        </a:p>
      </dgm:t>
    </dgm:pt>
    <dgm:pt modelId="{2EF06DC4-268D-4619-84D5-F45DD82BFD53}" type="parTrans" cxnId="{AB4901CB-8934-46CD-A53E-2E406166F746}">
      <dgm:prSet/>
      <dgm:spPr/>
      <dgm:t>
        <a:bodyPr/>
        <a:lstStyle/>
        <a:p>
          <a:endParaRPr lang="pt-BR"/>
        </a:p>
      </dgm:t>
    </dgm:pt>
    <dgm:pt modelId="{187EDFBA-40EF-4764-BDA2-773695E58452}" type="sibTrans" cxnId="{AB4901CB-8934-46CD-A53E-2E406166F746}">
      <dgm:prSet/>
      <dgm:spPr/>
      <dgm:t>
        <a:bodyPr/>
        <a:lstStyle/>
        <a:p>
          <a:endParaRPr lang="pt-BR"/>
        </a:p>
      </dgm:t>
    </dgm:pt>
    <dgm:pt modelId="{4055AEDB-BFC5-43E1-8956-921EE3FC2F59}">
      <dgm:prSet phldrT="[Texto]"/>
      <dgm:spPr/>
      <dgm:t>
        <a:bodyPr/>
        <a:lstStyle/>
        <a:p>
          <a:r>
            <a:rPr lang="pt-BR" b="1" dirty="0"/>
            <a:t>Só com rede</a:t>
          </a:r>
        </a:p>
      </dgm:t>
    </dgm:pt>
    <dgm:pt modelId="{74C2FDB9-E0B8-48B5-8359-CBDF9FCBA9CE}" type="parTrans" cxnId="{1E347917-32B0-4274-822D-9F3989F86D30}">
      <dgm:prSet/>
      <dgm:spPr/>
      <dgm:t>
        <a:bodyPr/>
        <a:lstStyle/>
        <a:p>
          <a:endParaRPr lang="pt-BR"/>
        </a:p>
      </dgm:t>
    </dgm:pt>
    <dgm:pt modelId="{04657FD7-5C49-4FF0-BB08-8A876554E720}" type="sibTrans" cxnId="{1E347917-32B0-4274-822D-9F3989F86D30}">
      <dgm:prSet/>
      <dgm:spPr/>
      <dgm:t>
        <a:bodyPr/>
        <a:lstStyle/>
        <a:p>
          <a:endParaRPr lang="pt-BR"/>
        </a:p>
      </dgm:t>
    </dgm:pt>
    <dgm:pt modelId="{F0F699B5-B29C-4731-809F-6C57C8F32C57}">
      <dgm:prSet phldrT="[Texto]"/>
      <dgm:spPr/>
      <dgm:t>
        <a:bodyPr/>
        <a:lstStyle/>
        <a:p>
          <a:r>
            <a:rPr lang="pt-BR" b="1" dirty="0"/>
            <a:t>Nenhuma das alternativas</a:t>
          </a:r>
        </a:p>
      </dgm:t>
    </dgm:pt>
    <dgm:pt modelId="{7B211308-DBF2-4D06-8426-FB9474B929AD}" type="parTrans" cxnId="{E6B44768-F53D-4B6E-A1F8-99F3BF87AA1E}">
      <dgm:prSet/>
      <dgm:spPr/>
      <dgm:t>
        <a:bodyPr/>
        <a:lstStyle/>
        <a:p>
          <a:endParaRPr lang="pt-BR"/>
        </a:p>
      </dgm:t>
    </dgm:pt>
    <dgm:pt modelId="{3123569F-4931-4F61-A207-1E18C87CA7CE}" type="sibTrans" cxnId="{E6B44768-F53D-4B6E-A1F8-99F3BF87AA1E}">
      <dgm:prSet/>
      <dgm:spPr/>
      <dgm:t>
        <a:bodyPr/>
        <a:lstStyle/>
        <a:p>
          <a:endParaRPr lang="pt-BR"/>
        </a:p>
      </dgm:t>
    </dgm:pt>
    <dgm:pt modelId="{4EE870E4-33F9-4E53-860E-2C77C4692336}">
      <dgm:prSet/>
      <dgm:spPr/>
      <dgm:t>
        <a:bodyPr/>
        <a:lstStyle/>
        <a:p>
          <a:r>
            <a:rPr lang="pt-BR" b="1" dirty="0"/>
            <a:t>Com rede e soluções alternativas</a:t>
          </a:r>
        </a:p>
      </dgm:t>
    </dgm:pt>
    <dgm:pt modelId="{2557F20D-9E96-4576-B782-90B036746EE1}" type="parTrans" cxnId="{F4003F0D-34E3-4FA1-B198-63155201C3F3}">
      <dgm:prSet/>
      <dgm:spPr/>
      <dgm:t>
        <a:bodyPr/>
        <a:lstStyle/>
        <a:p>
          <a:endParaRPr lang="pt-BR"/>
        </a:p>
      </dgm:t>
    </dgm:pt>
    <dgm:pt modelId="{40008520-59C5-4873-8457-554F8155A204}" type="sibTrans" cxnId="{F4003F0D-34E3-4FA1-B198-63155201C3F3}">
      <dgm:prSet/>
      <dgm:spPr/>
      <dgm:t>
        <a:bodyPr/>
        <a:lstStyle/>
        <a:p>
          <a:endParaRPr lang="pt-BR"/>
        </a:p>
      </dgm:t>
    </dgm:pt>
    <dgm:pt modelId="{3D64ABE0-D420-4A84-A39A-4F7007FF6A44}">
      <dgm:prSet/>
      <dgm:spPr/>
      <dgm:t>
        <a:bodyPr/>
        <a:lstStyle/>
        <a:p>
          <a:r>
            <a:rPr lang="pt-BR" b="1" dirty="0"/>
            <a:t>Só com soluções alternativas</a:t>
          </a:r>
        </a:p>
      </dgm:t>
    </dgm:pt>
    <dgm:pt modelId="{BB982FED-8D92-4DF6-90C4-F6B03BA4DCA5}" type="parTrans" cxnId="{3613B8F9-0C1D-4494-A7BF-100C657D4B9B}">
      <dgm:prSet/>
      <dgm:spPr/>
      <dgm:t>
        <a:bodyPr/>
        <a:lstStyle/>
        <a:p>
          <a:endParaRPr lang="pt-BR"/>
        </a:p>
      </dgm:t>
    </dgm:pt>
    <dgm:pt modelId="{69C27C03-A9ED-4F4F-8BAE-3358909A6840}" type="sibTrans" cxnId="{3613B8F9-0C1D-4494-A7BF-100C657D4B9B}">
      <dgm:prSet/>
      <dgm:spPr/>
      <dgm:t>
        <a:bodyPr/>
        <a:lstStyle/>
        <a:p>
          <a:endParaRPr lang="pt-BR"/>
        </a:p>
      </dgm:t>
    </dgm:pt>
    <dgm:pt modelId="{06D17AC4-D47F-4A21-9B17-97C84379EA28}">
      <dgm:prSet custT="1"/>
      <dgm:spPr/>
      <dgm:t>
        <a:bodyPr/>
        <a:lstStyle/>
        <a:p>
          <a:r>
            <a:rPr lang="pt-BR" sz="2400" b="1" dirty="0">
              <a:latin typeface="+mn-lt"/>
            </a:rPr>
            <a:t>Componentes Abastecimento de Água e Esgotamento Sanitário</a:t>
          </a:r>
        </a:p>
      </dgm:t>
    </dgm:pt>
    <dgm:pt modelId="{28D6A3EE-AE99-4624-8291-3AB7F7E2E24E}" type="parTrans" cxnId="{1A6E00CD-E1E9-4C71-83FF-FCE541BB71BA}">
      <dgm:prSet/>
      <dgm:spPr/>
      <dgm:t>
        <a:bodyPr/>
        <a:lstStyle/>
        <a:p>
          <a:endParaRPr lang="pt-BR"/>
        </a:p>
      </dgm:t>
    </dgm:pt>
    <dgm:pt modelId="{DEEF3D98-08D7-4F79-8757-C84F7197131E}" type="sibTrans" cxnId="{1A6E00CD-E1E9-4C71-83FF-FCE541BB71BA}">
      <dgm:prSet/>
      <dgm:spPr/>
      <dgm:t>
        <a:bodyPr/>
        <a:lstStyle/>
        <a:p>
          <a:endParaRPr lang="pt-BR"/>
        </a:p>
      </dgm:t>
    </dgm:pt>
    <dgm:pt modelId="{F5C81546-BC9D-4468-8009-7DC9E120A955}">
      <dgm:prSet phldrT="[Texto]"/>
      <dgm:spPr/>
      <dgm:t>
        <a:bodyPr/>
        <a:lstStyle/>
        <a:p>
          <a:r>
            <a:rPr lang="pt-BR" b="1" dirty="0"/>
            <a:t>Área Rural</a:t>
          </a:r>
        </a:p>
      </dgm:t>
    </dgm:pt>
    <dgm:pt modelId="{9F5B2FD7-A83B-4813-8E43-CC85939B8DE7}" type="parTrans" cxnId="{7F4FBCDC-BF70-429D-8EB3-08F4BF374BF3}">
      <dgm:prSet/>
      <dgm:spPr/>
      <dgm:t>
        <a:bodyPr/>
        <a:lstStyle/>
        <a:p>
          <a:endParaRPr lang="pt-BR"/>
        </a:p>
      </dgm:t>
    </dgm:pt>
    <dgm:pt modelId="{3B122EBB-217B-497A-929D-ACCBBFE4538B}" type="sibTrans" cxnId="{7F4FBCDC-BF70-429D-8EB3-08F4BF374BF3}">
      <dgm:prSet/>
      <dgm:spPr/>
      <dgm:t>
        <a:bodyPr/>
        <a:lstStyle/>
        <a:p>
          <a:endParaRPr lang="pt-BR"/>
        </a:p>
      </dgm:t>
    </dgm:pt>
    <dgm:pt modelId="{D553F13F-9229-4D14-BD3A-BDDB873A4869}">
      <dgm:prSet phldrT="[Texto]"/>
      <dgm:spPr/>
      <dgm:t>
        <a:bodyPr/>
        <a:lstStyle/>
        <a:p>
          <a:r>
            <a:rPr lang="pt-BR" b="1" dirty="0"/>
            <a:t>Só com rede</a:t>
          </a:r>
        </a:p>
      </dgm:t>
    </dgm:pt>
    <dgm:pt modelId="{57616408-82CF-4C1F-9A0E-746D2E5907F4}" type="parTrans" cxnId="{BB20878D-27A5-44CC-A3C4-A07FBAC96173}">
      <dgm:prSet/>
      <dgm:spPr/>
      <dgm:t>
        <a:bodyPr/>
        <a:lstStyle/>
        <a:p>
          <a:endParaRPr lang="pt-BR"/>
        </a:p>
      </dgm:t>
    </dgm:pt>
    <dgm:pt modelId="{F0DDFD66-A448-4023-9654-9ABD318D73BD}" type="sibTrans" cxnId="{BB20878D-27A5-44CC-A3C4-A07FBAC96173}">
      <dgm:prSet/>
      <dgm:spPr/>
      <dgm:t>
        <a:bodyPr/>
        <a:lstStyle/>
        <a:p>
          <a:endParaRPr lang="pt-BR"/>
        </a:p>
      </dgm:t>
    </dgm:pt>
    <dgm:pt modelId="{4A37AE3B-6D1C-47DF-90F7-423CEA99E168}">
      <dgm:prSet/>
      <dgm:spPr/>
      <dgm:t>
        <a:bodyPr/>
        <a:lstStyle/>
        <a:p>
          <a:r>
            <a:rPr lang="pt-BR" b="1" dirty="0"/>
            <a:t>Só com soluções alternativas</a:t>
          </a:r>
        </a:p>
      </dgm:t>
    </dgm:pt>
    <dgm:pt modelId="{24D38C1A-9A88-4C1B-9360-F68B32E7E6BE}" type="parTrans" cxnId="{FE10F31E-0174-48C6-BCE6-F102E2065FE5}">
      <dgm:prSet/>
      <dgm:spPr/>
      <dgm:t>
        <a:bodyPr/>
        <a:lstStyle/>
        <a:p>
          <a:endParaRPr lang="pt-BR"/>
        </a:p>
      </dgm:t>
    </dgm:pt>
    <dgm:pt modelId="{459D8331-C172-419E-8B53-9563D5AE6CFE}" type="sibTrans" cxnId="{FE10F31E-0174-48C6-BCE6-F102E2065FE5}">
      <dgm:prSet/>
      <dgm:spPr/>
      <dgm:t>
        <a:bodyPr/>
        <a:lstStyle/>
        <a:p>
          <a:endParaRPr lang="pt-BR"/>
        </a:p>
      </dgm:t>
    </dgm:pt>
    <dgm:pt modelId="{B8BA16EC-F642-465F-BBA8-A0BE8EEB54BD}">
      <dgm:prSet/>
      <dgm:spPr/>
      <dgm:t>
        <a:bodyPr/>
        <a:lstStyle/>
        <a:p>
          <a:r>
            <a:rPr lang="pt-BR" b="1" dirty="0"/>
            <a:t>Com rede e soluções alternativas</a:t>
          </a:r>
        </a:p>
      </dgm:t>
    </dgm:pt>
    <dgm:pt modelId="{C1F3E966-67AE-4A0E-ADFA-EC603B84F31B}" type="parTrans" cxnId="{E4C3B089-A62A-48CB-871C-60FFFE97A421}">
      <dgm:prSet/>
      <dgm:spPr/>
      <dgm:t>
        <a:bodyPr/>
        <a:lstStyle/>
        <a:p>
          <a:endParaRPr lang="pt-BR"/>
        </a:p>
      </dgm:t>
    </dgm:pt>
    <dgm:pt modelId="{06291A9A-EBE6-44DC-BDA4-17CF441AAD9C}" type="sibTrans" cxnId="{E4C3B089-A62A-48CB-871C-60FFFE97A421}">
      <dgm:prSet/>
      <dgm:spPr/>
      <dgm:t>
        <a:bodyPr/>
        <a:lstStyle/>
        <a:p>
          <a:endParaRPr lang="pt-BR"/>
        </a:p>
      </dgm:t>
    </dgm:pt>
    <dgm:pt modelId="{1D6C9B76-CF27-497E-AA9B-88689904F99E}">
      <dgm:prSet phldrT="[Texto]"/>
      <dgm:spPr/>
      <dgm:t>
        <a:bodyPr/>
        <a:lstStyle/>
        <a:p>
          <a:r>
            <a:rPr lang="pt-BR" b="1" dirty="0"/>
            <a:t>Nenhuma das alternativas</a:t>
          </a:r>
        </a:p>
      </dgm:t>
    </dgm:pt>
    <dgm:pt modelId="{C29EEBAC-B507-4D25-A536-F77C8CC74DFD}" type="parTrans" cxnId="{2BF07FCB-0B19-488E-975A-D4AC44EC6552}">
      <dgm:prSet/>
      <dgm:spPr/>
      <dgm:t>
        <a:bodyPr/>
        <a:lstStyle/>
        <a:p>
          <a:endParaRPr lang="pt-BR"/>
        </a:p>
      </dgm:t>
    </dgm:pt>
    <dgm:pt modelId="{F9C9BB4C-7611-4962-9CF8-D9FB6631BECB}" type="sibTrans" cxnId="{2BF07FCB-0B19-488E-975A-D4AC44EC6552}">
      <dgm:prSet/>
      <dgm:spPr/>
      <dgm:t>
        <a:bodyPr/>
        <a:lstStyle/>
        <a:p>
          <a:endParaRPr lang="pt-BR"/>
        </a:p>
      </dgm:t>
    </dgm:pt>
    <dgm:pt modelId="{C7827E89-8959-4EE6-B060-19ED4AED1292}" type="pres">
      <dgm:prSet presAssocID="{35FBB16A-6535-43BF-9D8D-76962EB2B9D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A45F012-D716-452D-963F-7E5158FB414C}" type="pres">
      <dgm:prSet presAssocID="{06D17AC4-D47F-4A21-9B17-97C84379EA28}" presName="root" presStyleCnt="0"/>
      <dgm:spPr/>
    </dgm:pt>
    <dgm:pt modelId="{599B6814-D762-4F47-90A8-DE53253B53D1}" type="pres">
      <dgm:prSet presAssocID="{06D17AC4-D47F-4A21-9B17-97C84379EA28}" presName="rootComposite" presStyleCnt="0"/>
      <dgm:spPr/>
    </dgm:pt>
    <dgm:pt modelId="{671B98BD-78FD-472C-8FE2-A5DCDB735FB8}" type="pres">
      <dgm:prSet presAssocID="{06D17AC4-D47F-4A21-9B17-97C84379EA28}" presName="rootText" presStyleLbl="node1" presStyleIdx="0" presStyleCnt="3" custScaleX="309179" custScaleY="451368" custLinFactNeighborX="-59959" custLinFactNeighborY="81988"/>
      <dgm:spPr/>
    </dgm:pt>
    <dgm:pt modelId="{846A3F55-2BC7-451C-AC4E-A6494E944EAB}" type="pres">
      <dgm:prSet presAssocID="{06D17AC4-D47F-4A21-9B17-97C84379EA28}" presName="rootConnector" presStyleLbl="node1" presStyleIdx="0" presStyleCnt="3"/>
      <dgm:spPr/>
    </dgm:pt>
    <dgm:pt modelId="{898F3193-E4AB-40D0-8A54-9E78BA60EFD6}" type="pres">
      <dgm:prSet presAssocID="{06D17AC4-D47F-4A21-9B17-97C84379EA28}" presName="childShape" presStyleCnt="0"/>
      <dgm:spPr/>
    </dgm:pt>
    <dgm:pt modelId="{AA0E6C97-4816-476F-A31C-E39B77ECDDA5}" type="pres">
      <dgm:prSet presAssocID="{720C5252-8C7E-4398-9D74-FD2089E33FEF}" presName="root" presStyleCnt="0"/>
      <dgm:spPr/>
    </dgm:pt>
    <dgm:pt modelId="{3B10330F-CEDE-42B9-A112-5755A7AA8D0F}" type="pres">
      <dgm:prSet presAssocID="{720C5252-8C7E-4398-9D74-FD2089E33FEF}" presName="rootComposite" presStyleCnt="0"/>
      <dgm:spPr/>
    </dgm:pt>
    <dgm:pt modelId="{3846F670-4EF0-4C62-B1B3-A3BC8E40668C}" type="pres">
      <dgm:prSet presAssocID="{720C5252-8C7E-4398-9D74-FD2089E33FEF}" presName="rootText" presStyleLbl="node1" presStyleIdx="1" presStyleCnt="3" custScaleX="207364"/>
      <dgm:spPr/>
    </dgm:pt>
    <dgm:pt modelId="{428EF027-8E03-4231-AB5D-3632E9F2C878}" type="pres">
      <dgm:prSet presAssocID="{720C5252-8C7E-4398-9D74-FD2089E33FEF}" presName="rootConnector" presStyleLbl="node1" presStyleIdx="1" presStyleCnt="3"/>
      <dgm:spPr/>
    </dgm:pt>
    <dgm:pt modelId="{C22B2FFD-F3D5-493E-B5DA-C1005E37D3C5}" type="pres">
      <dgm:prSet presAssocID="{720C5252-8C7E-4398-9D74-FD2089E33FEF}" presName="childShape" presStyleCnt="0"/>
      <dgm:spPr/>
    </dgm:pt>
    <dgm:pt modelId="{4DEDA2EE-15E6-4E38-86E3-90B3BEF6E484}" type="pres">
      <dgm:prSet presAssocID="{74C2FDB9-E0B8-48B5-8359-CBDF9FCBA9CE}" presName="Name13" presStyleLbl="parChTrans1D2" presStyleIdx="0" presStyleCnt="8"/>
      <dgm:spPr/>
    </dgm:pt>
    <dgm:pt modelId="{87983BF3-A45E-4BC9-B546-68F41B41993D}" type="pres">
      <dgm:prSet presAssocID="{4055AEDB-BFC5-43E1-8956-921EE3FC2F59}" presName="childText" presStyleLbl="bgAcc1" presStyleIdx="0" presStyleCnt="8" custScaleX="180873">
        <dgm:presLayoutVars>
          <dgm:bulletEnabled val="1"/>
        </dgm:presLayoutVars>
      </dgm:prSet>
      <dgm:spPr>
        <a:prstGeom prst="roundRect">
          <a:avLst/>
        </a:prstGeom>
      </dgm:spPr>
    </dgm:pt>
    <dgm:pt modelId="{4628E40F-2D47-43BA-B3D2-80B8E133F263}" type="pres">
      <dgm:prSet presAssocID="{BB982FED-8D92-4DF6-90C4-F6B03BA4DCA5}" presName="Name13" presStyleLbl="parChTrans1D2" presStyleIdx="1" presStyleCnt="8"/>
      <dgm:spPr/>
    </dgm:pt>
    <dgm:pt modelId="{DE924CCA-D0F5-441B-9AA9-9A6E5C02FC77}" type="pres">
      <dgm:prSet presAssocID="{3D64ABE0-D420-4A84-A39A-4F7007FF6A44}" presName="childText" presStyleLbl="bgAcc1" presStyleIdx="1" presStyleCnt="8" custScaleX="182928">
        <dgm:presLayoutVars>
          <dgm:bulletEnabled val="1"/>
        </dgm:presLayoutVars>
      </dgm:prSet>
      <dgm:spPr/>
    </dgm:pt>
    <dgm:pt modelId="{932996D9-9CB1-4E40-B29A-6AD56A104637}" type="pres">
      <dgm:prSet presAssocID="{2557F20D-9E96-4576-B782-90B036746EE1}" presName="Name13" presStyleLbl="parChTrans1D2" presStyleIdx="2" presStyleCnt="8"/>
      <dgm:spPr/>
    </dgm:pt>
    <dgm:pt modelId="{974EA5E0-F1C2-41A2-BB6E-42709E3430E2}" type="pres">
      <dgm:prSet presAssocID="{4EE870E4-33F9-4E53-860E-2C77C4692336}" presName="childText" presStyleLbl="bgAcc1" presStyleIdx="2" presStyleCnt="8" custScaleX="182928">
        <dgm:presLayoutVars>
          <dgm:bulletEnabled val="1"/>
        </dgm:presLayoutVars>
      </dgm:prSet>
      <dgm:spPr/>
    </dgm:pt>
    <dgm:pt modelId="{5E297CEC-9C65-459E-9498-725282926FDC}" type="pres">
      <dgm:prSet presAssocID="{7B211308-DBF2-4D06-8426-FB9474B929AD}" presName="Name13" presStyleLbl="parChTrans1D2" presStyleIdx="3" presStyleCnt="8"/>
      <dgm:spPr/>
    </dgm:pt>
    <dgm:pt modelId="{594F76C0-9E05-439A-9B8D-0BE8A14CDC26}" type="pres">
      <dgm:prSet presAssocID="{F0F699B5-B29C-4731-809F-6C57C8F32C57}" presName="childText" presStyleLbl="bgAcc1" presStyleIdx="3" presStyleCnt="8" custScaleX="184984">
        <dgm:presLayoutVars>
          <dgm:bulletEnabled val="1"/>
        </dgm:presLayoutVars>
      </dgm:prSet>
      <dgm:spPr/>
    </dgm:pt>
    <dgm:pt modelId="{F8EB996F-3640-47A7-A649-8D7A07779AA7}" type="pres">
      <dgm:prSet presAssocID="{F5C81546-BC9D-4468-8009-7DC9E120A955}" presName="root" presStyleCnt="0"/>
      <dgm:spPr/>
    </dgm:pt>
    <dgm:pt modelId="{80E01D39-4B3E-43B0-98EE-27934A27259B}" type="pres">
      <dgm:prSet presAssocID="{F5C81546-BC9D-4468-8009-7DC9E120A955}" presName="rootComposite" presStyleCnt="0"/>
      <dgm:spPr/>
    </dgm:pt>
    <dgm:pt modelId="{508278A6-F5DC-4815-8BDE-61EAD183BF2A}" type="pres">
      <dgm:prSet presAssocID="{F5C81546-BC9D-4468-8009-7DC9E120A955}" presName="rootText" presStyleLbl="node1" presStyleIdx="2" presStyleCnt="3" custScaleX="207364"/>
      <dgm:spPr/>
    </dgm:pt>
    <dgm:pt modelId="{5D79D7AC-3ECA-443E-AFE1-77244CFE53A9}" type="pres">
      <dgm:prSet presAssocID="{F5C81546-BC9D-4468-8009-7DC9E120A955}" presName="rootConnector" presStyleLbl="node1" presStyleIdx="2" presStyleCnt="3"/>
      <dgm:spPr/>
    </dgm:pt>
    <dgm:pt modelId="{BD5E33B8-19E8-4E77-BF3A-A1A1C5A755C4}" type="pres">
      <dgm:prSet presAssocID="{F5C81546-BC9D-4468-8009-7DC9E120A955}" presName="childShape" presStyleCnt="0"/>
      <dgm:spPr/>
    </dgm:pt>
    <dgm:pt modelId="{6CDB2691-A401-4297-960F-6365CCA1A3BB}" type="pres">
      <dgm:prSet presAssocID="{57616408-82CF-4C1F-9A0E-746D2E5907F4}" presName="Name13" presStyleLbl="parChTrans1D2" presStyleIdx="4" presStyleCnt="8"/>
      <dgm:spPr/>
    </dgm:pt>
    <dgm:pt modelId="{9DCC39D6-FC54-49F3-B6AA-11D1C31F5E42}" type="pres">
      <dgm:prSet presAssocID="{D553F13F-9229-4D14-BD3A-BDDB873A4869}" presName="childText" presStyleLbl="bgAcc1" presStyleIdx="4" presStyleCnt="8" custScaleX="180873">
        <dgm:presLayoutVars>
          <dgm:bulletEnabled val="1"/>
        </dgm:presLayoutVars>
      </dgm:prSet>
      <dgm:spPr>
        <a:prstGeom prst="roundRect">
          <a:avLst/>
        </a:prstGeom>
      </dgm:spPr>
    </dgm:pt>
    <dgm:pt modelId="{907DCD4B-C70A-4FA0-806B-4C8937338147}" type="pres">
      <dgm:prSet presAssocID="{24D38C1A-9A88-4C1B-9360-F68B32E7E6BE}" presName="Name13" presStyleLbl="parChTrans1D2" presStyleIdx="5" presStyleCnt="8"/>
      <dgm:spPr/>
    </dgm:pt>
    <dgm:pt modelId="{6273B8B3-4DA7-4740-9A04-FC62D5466C51}" type="pres">
      <dgm:prSet presAssocID="{4A37AE3B-6D1C-47DF-90F7-423CEA99E168}" presName="childText" presStyleLbl="bgAcc1" presStyleIdx="5" presStyleCnt="8" custScaleX="182928">
        <dgm:presLayoutVars>
          <dgm:bulletEnabled val="1"/>
        </dgm:presLayoutVars>
      </dgm:prSet>
      <dgm:spPr/>
    </dgm:pt>
    <dgm:pt modelId="{CA622102-90E6-45E5-BE17-A959A73AA629}" type="pres">
      <dgm:prSet presAssocID="{C1F3E966-67AE-4A0E-ADFA-EC603B84F31B}" presName="Name13" presStyleLbl="parChTrans1D2" presStyleIdx="6" presStyleCnt="8"/>
      <dgm:spPr/>
    </dgm:pt>
    <dgm:pt modelId="{74BEC1D3-FA8D-402C-B867-3E90A91F3257}" type="pres">
      <dgm:prSet presAssocID="{B8BA16EC-F642-465F-BBA8-A0BE8EEB54BD}" presName="childText" presStyleLbl="bgAcc1" presStyleIdx="6" presStyleCnt="8" custScaleX="182928">
        <dgm:presLayoutVars>
          <dgm:bulletEnabled val="1"/>
        </dgm:presLayoutVars>
      </dgm:prSet>
      <dgm:spPr/>
    </dgm:pt>
    <dgm:pt modelId="{FA5A87E1-148F-4EBB-A5DC-4118CFCD5273}" type="pres">
      <dgm:prSet presAssocID="{C29EEBAC-B507-4D25-A536-F77C8CC74DFD}" presName="Name13" presStyleLbl="parChTrans1D2" presStyleIdx="7" presStyleCnt="8"/>
      <dgm:spPr/>
    </dgm:pt>
    <dgm:pt modelId="{B1E60777-66D0-4EB6-A339-ACE1674CB509}" type="pres">
      <dgm:prSet presAssocID="{1D6C9B76-CF27-497E-AA9B-88689904F99E}" presName="childText" presStyleLbl="bgAcc1" presStyleIdx="7" presStyleCnt="8" custScaleX="184984">
        <dgm:presLayoutVars>
          <dgm:bulletEnabled val="1"/>
        </dgm:presLayoutVars>
      </dgm:prSet>
      <dgm:spPr/>
    </dgm:pt>
  </dgm:ptLst>
  <dgm:cxnLst>
    <dgm:cxn modelId="{F4003F0D-34E3-4FA1-B198-63155201C3F3}" srcId="{720C5252-8C7E-4398-9D74-FD2089E33FEF}" destId="{4EE870E4-33F9-4E53-860E-2C77C4692336}" srcOrd="2" destOrd="0" parTransId="{2557F20D-9E96-4576-B782-90B036746EE1}" sibTransId="{40008520-59C5-4873-8457-554F8155A204}"/>
    <dgm:cxn modelId="{BEF0570F-7FEB-4A22-B6B3-D5082A4BDAB6}" type="presOf" srcId="{C29EEBAC-B507-4D25-A536-F77C8CC74DFD}" destId="{FA5A87E1-148F-4EBB-A5DC-4118CFCD5273}" srcOrd="0" destOrd="0" presId="urn:microsoft.com/office/officeart/2005/8/layout/hierarchy3"/>
    <dgm:cxn modelId="{89A48712-0CA5-49F5-8057-C37F4A8C022F}" type="presOf" srcId="{1D6C9B76-CF27-497E-AA9B-88689904F99E}" destId="{B1E60777-66D0-4EB6-A339-ACE1674CB509}" srcOrd="0" destOrd="0" presId="urn:microsoft.com/office/officeart/2005/8/layout/hierarchy3"/>
    <dgm:cxn modelId="{2800C216-884C-4F3D-B05B-43D2A3C7DBA0}" type="presOf" srcId="{F0F699B5-B29C-4731-809F-6C57C8F32C57}" destId="{594F76C0-9E05-439A-9B8D-0BE8A14CDC26}" srcOrd="0" destOrd="0" presId="urn:microsoft.com/office/officeart/2005/8/layout/hierarchy3"/>
    <dgm:cxn modelId="{1E347917-32B0-4274-822D-9F3989F86D30}" srcId="{720C5252-8C7E-4398-9D74-FD2089E33FEF}" destId="{4055AEDB-BFC5-43E1-8956-921EE3FC2F59}" srcOrd="0" destOrd="0" parTransId="{74C2FDB9-E0B8-48B5-8359-CBDF9FCBA9CE}" sibTransId="{04657FD7-5C49-4FF0-BB08-8A876554E720}"/>
    <dgm:cxn modelId="{FE10F31E-0174-48C6-BCE6-F102E2065FE5}" srcId="{F5C81546-BC9D-4468-8009-7DC9E120A955}" destId="{4A37AE3B-6D1C-47DF-90F7-423CEA99E168}" srcOrd="1" destOrd="0" parTransId="{24D38C1A-9A88-4C1B-9360-F68B32E7E6BE}" sibTransId="{459D8331-C172-419E-8B53-9563D5AE6CFE}"/>
    <dgm:cxn modelId="{D952B224-56E8-47F4-B931-E03F2CB60C24}" type="presOf" srcId="{4A37AE3B-6D1C-47DF-90F7-423CEA99E168}" destId="{6273B8B3-4DA7-4740-9A04-FC62D5466C51}" srcOrd="0" destOrd="0" presId="urn:microsoft.com/office/officeart/2005/8/layout/hierarchy3"/>
    <dgm:cxn modelId="{5D360327-FB1A-45C5-BDEF-E19F729AA485}" type="presOf" srcId="{F5C81546-BC9D-4468-8009-7DC9E120A955}" destId="{508278A6-F5DC-4815-8BDE-61EAD183BF2A}" srcOrd="0" destOrd="0" presId="urn:microsoft.com/office/officeart/2005/8/layout/hierarchy3"/>
    <dgm:cxn modelId="{30325F2F-1023-48FA-9235-B9D98C514B41}" type="presOf" srcId="{F5C81546-BC9D-4468-8009-7DC9E120A955}" destId="{5D79D7AC-3ECA-443E-AFE1-77244CFE53A9}" srcOrd="1" destOrd="0" presId="urn:microsoft.com/office/officeart/2005/8/layout/hierarchy3"/>
    <dgm:cxn modelId="{40683D63-B445-4504-9FFA-7872F1FC92D4}" type="presOf" srcId="{24D38C1A-9A88-4C1B-9360-F68B32E7E6BE}" destId="{907DCD4B-C70A-4FA0-806B-4C8937338147}" srcOrd="0" destOrd="0" presId="urn:microsoft.com/office/officeart/2005/8/layout/hierarchy3"/>
    <dgm:cxn modelId="{6D29F166-B6B9-47B9-89F8-FA2D72D04544}" type="presOf" srcId="{C1F3E966-67AE-4A0E-ADFA-EC603B84F31B}" destId="{CA622102-90E6-45E5-BE17-A959A73AA629}" srcOrd="0" destOrd="0" presId="urn:microsoft.com/office/officeart/2005/8/layout/hierarchy3"/>
    <dgm:cxn modelId="{E6B44768-F53D-4B6E-A1F8-99F3BF87AA1E}" srcId="{720C5252-8C7E-4398-9D74-FD2089E33FEF}" destId="{F0F699B5-B29C-4731-809F-6C57C8F32C57}" srcOrd="3" destOrd="0" parTransId="{7B211308-DBF2-4D06-8426-FB9474B929AD}" sibTransId="{3123569F-4931-4F61-A207-1E18C87CA7CE}"/>
    <dgm:cxn modelId="{75ACB64D-96DA-420D-B521-089DCC6DD7D2}" type="presOf" srcId="{720C5252-8C7E-4398-9D74-FD2089E33FEF}" destId="{428EF027-8E03-4231-AB5D-3632E9F2C878}" srcOrd="1" destOrd="0" presId="urn:microsoft.com/office/officeart/2005/8/layout/hierarchy3"/>
    <dgm:cxn modelId="{B7FF967A-01DC-46CE-A8C4-01EA5B238F94}" type="presOf" srcId="{720C5252-8C7E-4398-9D74-FD2089E33FEF}" destId="{3846F670-4EF0-4C62-B1B3-A3BC8E40668C}" srcOrd="0" destOrd="0" presId="urn:microsoft.com/office/officeart/2005/8/layout/hierarchy3"/>
    <dgm:cxn modelId="{6D544C7B-A291-4336-A8BD-6C53F9D1F4CD}" type="presOf" srcId="{4055AEDB-BFC5-43E1-8956-921EE3FC2F59}" destId="{87983BF3-A45E-4BC9-B546-68F41B41993D}" srcOrd="0" destOrd="0" presId="urn:microsoft.com/office/officeart/2005/8/layout/hierarchy3"/>
    <dgm:cxn modelId="{47212C88-7B63-4B9A-A110-E3AC4EF5559C}" type="presOf" srcId="{3D64ABE0-D420-4A84-A39A-4F7007FF6A44}" destId="{DE924CCA-D0F5-441B-9AA9-9A6E5C02FC77}" srcOrd="0" destOrd="0" presId="urn:microsoft.com/office/officeart/2005/8/layout/hierarchy3"/>
    <dgm:cxn modelId="{E4C3B089-A62A-48CB-871C-60FFFE97A421}" srcId="{F5C81546-BC9D-4468-8009-7DC9E120A955}" destId="{B8BA16EC-F642-465F-BBA8-A0BE8EEB54BD}" srcOrd="2" destOrd="0" parTransId="{C1F3E966-67AE-4A0E-ADFA-EC603B84F31B}" sibTransId="{06291A9A-EBE6-44DC-BDA4-17CF441AAD9C}"/>
    <dgm:cxn modelId="{BB20878D-27A5-44CC-A3C4-A07FBAC96173}" srcId="{F5C81546-BC9D-4468-8009-7DC9E120A955}" destId="{D553F13F-9229-4D14-BD3A-BDDB873A4869}" srcOrd="0" destOrd="0" parTransId="{57616408-82CF-4C1F-9A0E-746D2E5907F4}" sibTransId="{F0DDFD66-A448-4023-9654-9ABD318D73BD}"/>
    <dgm:cxn modelId="{AA405598-AC2D-41ED-84B9-521C7B0654B9}" type="presOf" srcId="{74C2FDB9-E0B8-48B5-8359-CBDF9FCBA9CE}" destId="{4DEDA2EE-15E6-4E38-86E3-90B3BEF6E484}" srcOrd="0" destOrd="0" presId="urn:microsoft.com/office/officeart/2005/8/layout/hierarchy3"/>
    <dgm:cxn modelId="{224730A2-9E65-415C-8373-39F82D76D125}" type="presOf" srcId="{35FBB16A-6535-43BF-9D8D-76962EB2B9DF}" destId="{C7827E89-8959-4EE6-B060-19ED4AED1292}" srcOrd="0" destOrd="0" presId="urn:microsoft.com/office/officeart/2005/8/layout/hierarchy3"/>
    <dgm:cxn modelId="{8CCB54B3-B2F0-4CEB-88EA-C4C968DC65AD}" type="presOf" srcId="{06D17AC4-D47F-4A21-9B17-97C84379EA28}" destId="{671B98BD-78FD-472C-8FE2-A5DCDB735FB8}" srcOrd="0" destOrd="0" presId="urn:microsoft.com/office/officeart/2005/8/layout/hierarchy3"/>
    <dgm:cxn modelId="{5C792EB9-44AA-4865-8FE1-675235E7CEE1}" type="presOf" srcId="{57616408-82CF-4C1F-9A0E-746D2E5907F4}" destId="{6CDB2691-A401-4297-960F-6365CCA1A3BB}" srcOrd="0" destOrd="0" presId="urn:microsoft.com/office/officeart/2005/8/layout/hierarchy3"/>
    <dgm:cxn modelId="{AB4901CB-8934-46CD-A53E-2E406166F746}" srcId="{35FBB16A-6535-43BF-9D8D-76962EB2B9DF}" destId="{720C5252-8C7E-4398-9D74-FD2089E33FEF}" srcOrd="1" destOrd="0" parTransId="{2EF06DC4-268D-4619-84D5-F45DD82BFD53}" sibTransId="{187EDFBA-40EF-4764-BDA2-773695E58452}"/>
    <dgm:cxn modelId="{2BF07FCB-0B19-488E-975A-D4AC44EC6552}" srcId="{F5C81546-BC9D-4468-8009-7DC9E120A955}" destId="{1D6C9B76-CF27-497E-AA9B-88689904F99E}" srcOrd="3" destOrd="0" parTransId="{C29EEBAC-B507-4D25-A536-F77C8CC74DFD}" sibTransId="{F9C9BB4C-7611-4962-9CF8-D9FB6631BECB}"/>
    <dgm:cxn modelId="{85D116CC-AD66-43D1-80E8-1278B2C689C9}" type="presOf" srcId="{4EE870E4-33F9-4E53-860E-2C77C4692336}" destId="{974EA5E0-F1C2-41A2-BB6E-42709E3430E2}" srcOrd="0" destOrd="0" presId="urn:microsoft.com/office/officeart/2005/8/layout/hierarchy3"/>
    <dgm:cxn modelId="{1A6E00CD-E1E9-4C71-83FF-FCE541BB71BA}" srcId="{35FBB16A-6535-43BF-9D8D-76962EB2B9DF}" destId="{06D17AC4-D47F-4A21-9B17-97C84379EA28}" srcOrd="0" destOrd="0" parTransId="{28D6A3EE-AE99-4624-8291-3AB7F7E2E24E}" sibTransId="{DEEF3D98-08D7-4F79-8757-C84F7197131E}"/>
    <dgm:cxn modelId="{6EA298D0-776B-48BA-8110-B804212D1695}" type="presOf" srcId="{7B211308-DBF2-4D06-8426-FB9474B929AD}" destId="{5E297CEC-9C65-459E-9498-725282926FDC}" srcOrd="0" destOrd="0" presId="urn:microsoft.com/office/officeart/2005/8/layout/hierarchy3"/>
    <dgm:cxn modelId="{7F4FBCDC-BF70-429D-8EB3-08F4BF374BF3}" srcId="{35FBB16A-6535-43BF-9D8D-76962EB2B9DF}" destId="{F5C81546-BC9D-4468-8009-7DC9E120A955}" srcOrd="2" destOrd="0" parTransId="{9F5B2FD7-A83B-4813-8E43-CC85939B8DE7}" sibTransId="{3B122EBB-217B-497A-929D-ACCBBFE4538B}"/>
    <dgm:cxn modelId="{41429EDD-5C4D-4F35-A840-7AA8EF796749}" type="presOf" srcId="{2557F20D-9E96-4576-B782-90B036746EE1}" destId="{932996D9-9CB1-4E40-B29A-6AD56A104637}" srcOrd="0" destOrd="0" presId="urn:microsoft.com/office/officeart/2005/8/layout/hierarchy3"/>
    <dgm:cxn modelId="{E34158DF-631A-4217-B92B-164842D96506}" type="presOf" srcId="{B8BA16EC-F642-465F-BBA8-A0BE8EEB54BD}" destId="{74BEC1D3-FA8D-402C-B867-3E90A91F3257}" srcOrd="0" destOrd="0" presId="urn:microsoft.com/office/officeart/2005/8/layout/hierarchy3"/>
    <dgm:cxn modelId="{72CBC2E0-9E4F-4820-A906-21A6A49352EC}" type="presOf" srcId="{D553F13F-9229-4D14-BD3A-BDDB873A4869}" destId="{9DCC39D6-FC54-49F3-B6AA-11D1C31F5E42}" srcOrd="0" destOrd="0" presId="urn:microsoft.com/office/officeart/2005/8/layout/hierarchy3"/>
    <dgm:cxn modelId="{AECB25EC-53EA-4561-A5CF-A70E7459A155}" type="presOf" srcId="{06D17AC4-D47F-4A21-9B17-97C84379EA28}" destId="{846A3F55-2BC7-451C-AC4E-A6494E944EAB}" srcOrd="1" destOrd="0" presId="urn:microsoft.com/office/officeart/2005/8/layout/hierarchy3"/>
    <dgm:cxn modelId="{5FFF27EE-BDDF-4774-AEEB-F6A23B813D92}" type="presOf" srcId="{BB982FED-8D92-4DF6-90C4-F6B03BA4DCA5}" destId="{4628E40F-2D47-43BA-B3D2-80B8E133F263}" srcOrd="0" destOrd="0" presId="urn:microsoft.com/office/officeart/2005/8/layout/hierarchy3"/>
    <dgm:cxn modelId="{3613B8F9-0C1D-4494-A7BF-100C657D4B9B}" srcId="{720C5252-8C7E-4398-9D74-FD2089E33FEF}" destId="{3D64ABE0-D420-4A84-A39A-4F7007FF6A44}" srcOrd="1" destOrd="0" parTransId="{BB982FED-8D92-4DF6-90C4-F6B03BA4DCA5}" sibTransId="{69C27C03-A9ED-4F4F-8BAE-3358909A6840}"/>
    <dgm:cxn modelId="{10024CB0-1EB7-4165-9B5C-4C306DA33519}" type="presParOf" srcId="{C7827E89-8959-4EE6-B060-19ED4AED1292}" destId="{4A45F012-D716-452D-963F-7E5158FB414C}" srcOrd="0" destOrd="0" presId="urn:microsoft.com/office/officeart/2005/8/layout/hierarchy3"/>
    <dgm:cxn modelId="{ED4D4E39-DF9F-4261-B70F-D27A0CB1D543}" type="presParOf" srcId="{4A45F012-D716-452D-963F-7E5158FB414C}" destId="{599B6814-D762-4F47-90A8-DE53253B53D1}" srcOrd="0" destOrd="0" presId="urn:microsoft.com/office/officeart/2005/8/layout/hierarchy3"/>
    <dgm:cxn modelId="{9FEC4805-BE18-4A0D-AE87-D8D3DDA82CB8}" type="presParOf" srcId="{599B6814-D762-4F47-90A8-DE53253B53D1}" destId="{671B98BD-78FD-472C-8FE2-A5DCDB735FB8}" srcOrd="0" destOrd="0" presId="urn:microsoft.com/office/officeart/2005/8/layout/hierarchy3"/>
    <dgm:cxn modelId="{BCF6535C-08AB-4D91-B78F-5E6DAA394518}" type="presParOf" srcId="{599B6814-D762-4F47-90A8-DE53253B53D1}" destId="{846A3F55-2BC7-451C-AC4E-A6494E944EAB}" srcOrd="1" destOrd="0" presId="urn:microsoft.com/office/officeart/2005/8/layout/hierarchy3"/>
    <dgm:cxn modelId="{BD7DA446-E558-4FDE-8AE6-841446234EFA}" type="presParOf" srcId="{4A45F012-D716-452D-963F-7E5158FB414C}" destId="{898F3193-E4AB-40D0-8A54-9E78BA60EFD6}" srcOrd="1" destOrd="0" presId="urn:microsoft.com/office/officeart/2005/8/layout/hierarchy3"/>
    <dgm:cxn modelId="{556ADEB7-82D4-436E-85F9-9FBA099B4A95}" type="presParOf" srcId="{C7827E89-8959-4EE6-B060-19ED4AED1292}" destId="{AA0E6C97-4816-476F-A31C-E39B77ECDDA5}" srcOrd="1" destOrd="0" presId="urn:microsoft.com/office/officeart/2005/8/layout/hierarchy3"/>
    <dgm:cxn modelId="{693DF10C-85C9-40BF-8DCC-21D59A0C8C3D}" type="presParOf" srcId="{AA0E6C97-4816-476F-A31C-E39B77ECDDA5}" destId="{3B10330F-CEDE-42B9-A112-5755A7AA8D0F}" srcOrd="0" destOrd="0" presId="urn:microsoft.com/office/officeart/2005/8/layout/hierarchy3"/>
    <dgm:cxn modelId="{2885A496-3C89-4544-B629-20CA9664DC01}" type="presParOf" srcId="{3B10330F-CEDE-42B9-A112-5755A7AA8D0F}" destId="{3846F670-4EF0-4C62-B1B3-A3BC8E40668C}" srcOrd="0" destOrd="0" presId="urn:microsoft.com/office/officeart/2005/8/layout/hierarchy3"/>
    <dgm:cxn modelId="{9B19CB62-FB64-4F24-BA19-4BDA30E82983}" type="presParOf" srcId="{3B10330F-CEDE-42B9-A112-5755A7AA8D0F}" destId="{428EF027-8E03-4231-AB5D-3632E9F2C878}" srcOrd="1" destOrd="0" presId="urn:microsoft.com/office/officeart/2005/8/layout/hierarchy3"/>
    <dgm:cxn modelId="{A35737C2-F050-4A6B-8D69-62CF67867D7C}" type="presParOf" srcId="{AA0E6C97-4816-476F-A31C-E39B77ECDDA5}" destId="{C22B2FFD-F3D5-493E-B5DA-C1005E37D3C5}" srcOrd="1" destOrd="0" presId="urn:microsoft.com/office/officeart/2005/8/layout/hierarchy3"/>
    <dgm:cxn modelId="{77C3D9FE-BF02-46C1-8101-2A995B682D65}" type="presParOf" srcId="{C22B2FFD-F3D5-493E-B5DA-C1005E37D3C5}" destId="{4DEDA2EE-15E6-4E38-86E3-90B3BEF6E484}" srcOrd="0" destOrd="0" presId="urn:microsoft.com/office/officeart/2005/8/layout/hierarchy3"/>
    <dgm:cxn modelId="{08F5A74D-0E7A-451F-B35A-915C18269DA8}" type="presParOf" srcId="{C22B2FFD-F3D5-493E-B5DA-C1005E37D3C5}" destId="{87983BF3-A45E-4BC9-B546-68F41B41993D}" srcOrd="1" destOrd="0" presId="urn:microsoft.com/office/officeart/2005/8/layout/hierarchy3"/>
    <dgm:cxn modelId="{89589F16-759E-443F-A019-6D0A92E37D81}" type="presParOf" srcId="{C22B2FFD-F3D5-493E-B5DA-C1005E37D3C5}" destId="{4628E40F-2D47-43BA-B3D2-80B8E133F263}" srcOrd="2" destOrd="0" presId="urn:microsoft.com/office/officeart/2005/8/layout/hierarchy3"/>
    <dgm:cxn modelId="{B7E1A1B6-022B-4B06-AF66-79F7976433F0}" type="presParOf" srcId="{C22B2FFD-F3D5-493E-B5DA-C1005E37D3C5}" destId="{DE924CCA-D0F5-441B-9AA9-9A6E5C02FC77}" srcOrd="3" destOrd="0" presId="urn:microsoft.com/office/officeart/2005/8/layout/hierarchy3"/>
    <dgm:cxn modelId="{5571E34C-438B-4015-85F3-CA4E85A29054}" type="presParOf" srcId="{C22B2FFD-F3D5-493E-B5DA-C1005E37D3C5}" destId="{932996D9-9CB1-4E40-B29A-6AD56A104637}" srcOrd="4" destOrd="0" presId="urn:microsoft.com/office/officeart/2005/8/layout/hierarchy3"/>
    <dgm:cxn modelId="{EC0BCABC-34A1-4A5E-B106-7784B6754386}" type="presParOf" srcId="{C22B2FFD-F3D5-493E-B5DA-C1005E37D3C5}" destId="{974EA5E0-F1C2-41A2-BB6E-42709E3430E2}" srcOrd="5" destOrd="0" presId="urn:microsoft.com/office/officeart/2005/8/layout/hierarchy3"/>
    <dgm:cxn modelId="{B0099843-E9A7-44F8-B47C-4D611324DC26}" type="presParOf" srcId="{C22B2FFD-F3D5-493E-B5DA-C1005E37D3C5}" destId="{5E297CEC-9C65-459E-9498-725282926FDC}" srcOrd="6" destOrd="0" presId="urn:microsoft.com/office/officeart/2005/8/layout/hierarchy3"/>
    <dgm:cxn modelId="{D41724A7-7750-4A5A-B362-19BE0FF8ED1D}" type="presParOf" srcId="{C22B2FFD-F3D5-493E-B5DA-C1005E37D3C5}" destId="{594F76C0-9E05-439A-9B8D-0BE8A14CDC26}" srcOrd="7" destOrd="0" presId="urn:microsoft.com/office/officeart/2005/8/layout/hierarchy3"/>
    <dgm:cxn modelId="{CFD45B42-17DD-4E96-B68E-4B47EBE6A2C1}" type="presParOf" srcId="{C7827E89-8959-4EE6-B060-19ED4AED1292}" destId="{F8EB996F-3640-47A7-A649-8D7A07779AA7}" srcOrd="2" destOrd="0" presId="urn:microsoft.com/office/officeart/2005/8/layout/hierarchy3"/>
    <dgm:cxn modelId="{CEAF9E96-BDEF-486A-AAC8-C7E68BAC2F72}" type="presParOf" srcId="{F8EB996F-3640-47A7-A649-8D7A07779AA7}" destId="{80E01D39-4B3E-43B0-98EE-27934A27259B}" srcOrd="0" destOrd="0" presId="urn:microsoft.com/office/officeart/2005/8/layout/hierarchy3"/>
    <dgm:cxn modelId="{6269E4B3-2FCE-4E32-90E8-C5A55D8CDBCC}" type="presParOf" srcId="{80E01D39-4B3E-43B0-98EE-27934A27259B}" destId="{508278A6-F5DC-4815-8BDE-61EAD183BF2A}" srcOrd="0" destOrd="0" presId="urn:microsoft.com/office/officeart/2005/8/layout/hierarchy3"/>
    <dgm:cxn modelId="{2E4DE9E1-379B-4D72-893C-61EF73FB9249}" type="presParOf" srcId="{80E01D39-4B3E-43B0-98EE-27934A27259B}" destId="{5D79D7AC-3ECA-443E-AFE1-77244CFE53A9}" srcOrd="1" destOrd="0" presId="urn:microsoft.com/office/officeart/2005/8/layout/hierarchy3"/>
    <dgm:cxn modelId="{1D0A2E88-B693-4D14-BE83-771E1DF65BC9}" type="presParOf" srcId="{F8EB996F-3640-47A7-A649-8D7A07779AA7}" destId="{BD5E33B8-19E8-4E77-BF3A-A1A1C5A755C4}" srcOrd="1" destOrd="0" presId="urn:microsoft.com/office/officeart/2005/8/layout/hierarchy3"/>
    <dgm:cxn modelId="{969F9C95-2507-49DF-A9F2-65E480006B01}" type="presParOf" srcId="{BD5E33B8-19E8-4E77-BF3A-A1A1C5A755C4}" destId="{6CDB2691-A401-4297-960F-6365CCA1A3BB}" srcOrd="0" destOrd="0" presId="urn:microsoft.com/office/officeart/2005/8/layout/hierarchy3"/>
    <dgm:cxn modelId="{0A211755-1CB3-4BFD-BCE1-11787F2700C3}" type="presParOf" srcId="{BD5E33B8-19E8-4E77-BF3A-A1A1C5A755C4}" destId="{9DCC39D6-FC54-49F3-B6AA-11D1C31F5E42}" srcOrd="1" destOrd="0" presId="urn:microsoft.com/office/officeart/2005/8/layout/hierarchy3"/>
    <dgm:cxn modelId="{8AB8E7DD-AC5B-4592-85B9-BE6694EE7791}" type="presParOf" srcId="{BD5E33B8-19E8-4E77-BF3A-A1A1C5A755C4}" destId="{907DCD4B-C70A-4FA0-806B-4C8937338147}" srcOrd="2" destOrd="0" presId="urn:microsoft.com/office/officeart/2005/8/layout/hierarchy3"/>
    <dgm:cxn modelId="{5D881252-FBEA-41CB-92E1-6346CA49D8AA}" type="presParOf" srcId="{BD5E33B8-19E8-4E77-BF3A-A1A1C5A755C4}" destId="{6273B8B3-4DA7-4740-9A04-FC62D5466C51}" srcOrd="3" destOrd="0" presId="urn:microsoft.com/office/officeart/2005/8/layout/hierarchy3"/>
    <dgm:cxn modelId="{87E30830-BBF5-45D9-95CD-BC3383E003F4}" type="presParOf" srcId="{BD5E33B8-19E8-4E77-BF3A-A1A1C5A755C4}" destId="{CA622102-90E6-45E5-BE17-A959A73AA629}" srcOrd="4" destOrd="0" presId="urn:microsoft.com/office/officeart/2005/8/layout/hierarchy3"/>
    <dgm:cxn modelId="{53BFA85E-2B1E-40EE-9683-003E8CA8F8DF}" type="presParOf" srcId="{BD5E33B8-19E8-4E77-BF3A-A1A1C5A755C4}" destId="{74BEC1D3-FA8D-402C-B867-3E90A91F3257}" srcOrd="5" destOrd="0" presId="urn:microsoft.com/office/officeart/2005/8/layout/hierarchy3"/>
    <dgm:cxn modelId="{4192E9A3-3CB1-4763-B267-D71B3109CDC8}" type="presParOf" srcId="{BD5E33B8-19E8-4E77-BF3A-A1A1C5A755C4}" destId="{FA5A87E1-148F-4EBB-A5DC-4118CFCD5273}" srcOrd="6" destOrd="0" presId="urn:microsoft.com/office/officeart/2005/8/layout/hierarchy3"/>
    <dgm:cxn modelId="{5E494F0B-A515-42D6-985B-7021D0AD64E1}" type="presParOf" srcId="{BD5E33B8-19E8-4E77-BF3A-A1A1C5A755C4}" destId="{B1E60777-66D0-4EB6-A339-ACE1674CB509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1B98BD-78FD-472C-8FE2-A5DCDB735FB8}">
      <dsp:nvSpPr>
        <dsp:cNvPr id="0" name=""/>
        <dsp:cNvSpPr/>
      </dsp:nvSpPr>
      <dsp:spPr>
        <a:xfrm>
          <a:off x="0" y="531260"/>
          <a:ext cx="3998947" cy="29190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+mn-lt"/>
            </a:rPr>
            <a:t>Componentes Abastecimento de Água e Esgotamento Sanitário</a:t>
          </a:r>
        </a:p>
      </dsp:txBody>
      <dsp:txXfrm>
        <a:off x="85495" y="616755"/>
        <a:ext cx="3827957" cy="2748026"/>
      </dsp:txXfrm>
    </dsp:sp>
    <dsp:sp modelId="{3846F670-4EF0-4C62-B1B3-A3BC8E40668C}">
      <dsp:nvSpPr>
        <dsp:cNvPr id="0" name=""/>
        <dsp:cNvSpPr/>
      </dsp:nvSpPr>
      <dsp:spPr>
        <a:xfrm>
          <a:off x="4578384" y="1040"/>
          <a:ext cx="2682063" cy="646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Área Urbana</a:t>
          </a:r>
        </a:p>
      </dsp:txBody>
      <dsp:txXfrm>
        <a:off x="4597325" y="19981"/>
        <a:ext cx="2644181" cy="608822"/>
      </dsp:txXfrm>
    </dsp:sp>
    <dsp:sp modelId="{4DEDA2EE-15E6-4E38-86E3-90B3BEF6E484}">
      <dsp:nvSpPr>
        <dsp:cNvPr id="0" name=""/>
        <dsp:cNvSpPr/>
      </dsp:nvSpPr>
      <dsp:spPr>
        <a:xfrm>
          <a:off x="4846590" y="647744"/>
          <a:ext cx="268206" cy="485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5028"/>
              </a:lnTo>
              <a:lnTo>
                <a:pt x="268206" y="4850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983BF3-A45E-4BC9-B546-68F41B41993D}">
      <dsp:nvSpPr>
        <dsp:cNvPr id="0" name=""/>
        <dsp:cNvSpPr/>
      </dsp:nvSpPr>
      <dsp:spPr>
        <a:xfrm>
          <a:off x="5114797" y="809420"/>
          <a:ext cx="1871541" cy="64670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Só com rede</a:t>
          </a:r>
        </a:p>
      </dsp:txBody>
      <dsp:txXfrm>
        <a:off x="5146366" y="840989"/>
        <a:ext cx="1808403" cy="583566"/>
      </dsp:txXfrm>
    </dsp:sp>
    <dsp:sp modelId="{4628E40F-2D47-43BA-B3D2-80B8E133F263}">
      <dsp:nvSpPr>
        <dsp:cNvPr id="0" name=""/>
        <dsp:cNvSpPr/>
      </dsp:nvSpPr>
      <dsp:spPr>
        <a:xfrm>
          <a:off x="4846590" y="647744"/>
          <a:ext cx="268206" cy="1293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3408"/>
              </a:lnTo>
              <a:lnTo>
                <a:pt x="268206" y="12934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924CCA-D0F5-441B-9AA9-9A6E5C02FC77}">
      <dsp:nvSpPr>
        <dsp:cNvPr id="0" name=""/>
        <dsp:cNvSpPr/>
      </dsp:nvSpPr>
      <dsp:spPr>
        <a:xfrm>
          <a:off x="5114797" y="1617800"/>
          <a:ext cx="1892805" cy="646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Só com soluções alternativas</a:t>
          </a:r>
        </a:p>
      </dsp:txBody>
      <dsp:txXfrm>
        <a:off x="5133738" y="1636741"/>
        <a:ext cx="1854923" cy="608822"/>
      </dsp:txXfrm>
    </dsp:sp>
    <dsp:sp modelId="{932996D9-9CB1-4E40-B29A-6AD56A104637}">
      <dsp:nvSpPr>
        <dsp:cNvPr id="0" name=""/>
        <dsp:cNvSpPr/>
      </dsp:nvSpPr>
      <dsp:spPr>
        <a:xfrm>
          <a:off x="4846590" y="647744"/>
          <a:ext cx="268206" cy="21017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1788"/>
              </a:lnTo>
              <a:lnTo>
                <a:pt x="268206" y="21017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EA5E0-F1C2-41A2-BB6E-42709E3430E2}">
      <dsp:nvSpPr>
        <dsp:cNvPr id="0" name=""/>
        <dsp:cNvSpPr/>
      </dsp:nvSpPr>
      <dsp:spPr>
        <a:xfrm>
          <a:off x="5114797" y="2426181"/>
          <a:ext cx="1892805" cy="646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Com rede e soluções alternativas</a:t>
          </a:r>
        </a:p>
      </dsp:txBody>
      <dsp:txXfrm>
        <a:off x="5133738" y="2445122"/>
        <a:ext cx="1854923" cy="608822"/>
      </dsp:txXfrm>
    </dsp:sp>
    <dsp:sp modelId="{5E297CEC-9C65-459E-9498-725282926FDC}">
      <dsp:nvSpPr>
        <dsp:cNvPr id="0" name=""/>
        <dsp:cNvSpPr/>
      </dsp:nvSpPr>
      <dsp:spPr>
        <a:xfrm>
          <a:off x="4846590" y="647744"/>
          <a:ext cx="268206" cy="2910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169"/>
              </a:lnTo>
              <a:lnTo>
                <a:pt x="268206" y="29101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F76C0-9E05-439A-9B8D-0BE8A14CDC26}">
      <dsp:nvSpPr>
        <dsp:cNvPr id="0" name=""/>
        <dsp:cNvSpPr/>
      </dsp:nvSpPr>
      <dsp:spPr>
        <a:xfrm>
          <a:off x="5114797" y="3234561"/>
          <a:ext cx="1914079" cy="646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Nenhuma das alternativas</a:t>
          </a:r>
        </a:p>
      </dsp:txBody>
      <dsp:txXfrm>
        <a:off x="5133738" y="3253502"/>
        <a:ext cx="1876197" cy="608822"/>
      </dsp:txXfrm>
    </dsp:sp>
    <dsp:sp modelId="{508278A6-F5DC-4815-8BDE-61EAD183BF2A}">
      <dsp:nvSpPr>
        <dsp:cNvPr id="0" name=""/>
        <dsp:cNvSpPr/>
      </dsp:nvSpPr>
      <dsp:spPr>
        <a:xfrm>
          <a:off x="7583800" y="1040"/>
          <a:ext cx="2682063" cy="646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Área Rural</a:t>
          </a:r>
        </a:p>
      </dsp:txBody>
      <dsp:txXfrm>
        <a:off x="7602741" y="19981"/>
        <a:ext cx="2644181" cy="608822"/>
      </dsp:txXfrm>
    </dsp:sp>
    <dsp:sp modelId="{6CDB2691-A401-4297-960F-6365CCA1A3BB}">
      <dsp:nvSpPr>
        <dsp:cNvPr id="0" name=""/>
        <dsp:cNvSpPr/>
      </dsp:nvSpPr>
      <dsp:spPr>
        <a:xfrm>
          <a:off x="7852006" y="647744"/>
          <a:ext cx="268206" cy="485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5028"/>
              </a:lnTo>
              <a:lnTo>
                <a:pt x="268206" y="4850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CC39D6-FC54-49F3-B6AA-11D1C31F5E42}">
      <dsp:nvSpPr>
        <dsp:cNvPr id="0" name=""/>
        <dsp:cNvSpPr/>
      </dsp:nvSpPr>
      <dsp:spPr>
        <a:xfrm>
          <a:off x="8120213" y="809420"/>
          <a:ext cx="1871541" cy="64670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Só com rede</a:t>
          </a:r>
        </a:p>
      </dsp:txBody>
      <dsp:txXfrm>
        <a:off x="8151782" y="840989"/>
        <a:ext cx="1808403" cy="583566"/>
      </dsp:txXfrm>
    </dsp:sp>
    <dsp:sp modelId="{907DCD4B-C70A-4FA0-806B-4C8937338147}">
      <dsp:nvSpPr>
        <dsp:cNvPr id="0" name=""/>
        <dsp:cNvSpPr/>
      </dsp:nvSpPr>
      <dsp:spPr>
        <a:xfrm>
          <a:off x="7852006" y="647744"/>
          <a:ext cx="268206" cy="1293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3408"/>
              </a:lnTo>
              <a:lnTo>
                <a:pt x="268206" y="12934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73B8B3-4DA7-4740-9A04-FC62D5466C51}">
      <dsp:nvSpPr>
        <dsp:cNvPr id="0" name=""/>
        <dsp:cNvSpPr/>
      </dsp:nvSpPr>
      <dsp:spPr>
        <a:xfrm>
          <a:off x="8120213" y="1617800"/>
          <a:ext cx="1892805" cy="646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Só com soluções alternativas</a:t>
          </a:r>
        </a:p>
      </dsp:txBody>
      <dsp:txXfrm>
        <a:off x="8139154" y="1636741"/>
        <a:ext cx="1854923" cy="608822"/>
      </dsp:txXfrm>
    </dsp:sp>
    <dsp:sp modelId="{CA622102-90E6-45E5-BE17-A959A73AA629}">
      <dsp:nvSpPr>
        <dsp:cNvPr id="0" name=""/>
        <dsp:cNvSpPr/>
      </dsp:nvSpPr>
      <dsp:spPr>
        <a:xfrm>
          <a:off x="7852006" y="647744"/>
          <a:ext cx="268206" cy="21017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1788"/>
              </a:lnTo>
              <a:lnTo>
                <a:pt x="268206" y="21017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BEC1D3-FA8D-402C-B867-3E90A91F3257}">
      <dsp:nvSpPr>
        <dsp:cNvPr id="0" name=""/>
        <dsp:cNvSpPr/>
      </dsp:nvSpPr>
      <dsp:spPr>
        <a:xfrm>
          <a:off x="8120213" y="2426181"/>
          <a:ext cx="1892805" cy="646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Com rede e soluções alternativas</a:t>
          </a:r>
        </a:p>
      </dsp:txBody>
      <dsp:txXfrm>
        <a:off x="8139154" y="2445122"/>
        <a:ext cx="1854923" cy="608822"/>
      </dsp:txXfrm>
    </dsp:sp>
    <dsp:sp modelId="{FA5A87E1-148F-4EBB-A5DC-4118CFCD5273}">
      <dsp:nvSpPr>
        <dsp:cNvPr id="0" name=""/>
        <dsp:cNvSpPr/>
      </dsp:nvSpPr>
      <dsp:spPr>
        <a:xfrm>
          <a:off x="7852006" y="647744"/>
          <a:ext cx="268206" cy="2910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169"/>
              </a:lnTo>
              <a:lnTo>
                <a:pt x="268206" y="29101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E60777-66D0-4EB6-A339-ACE1674CB509}">
      <dsp:nvSpPr>
        <dsp:cNvPr id="0" name=""/>
        <dsp:cNvSpPr/>
      </dsp:nvSpPr>
      <dsp:spPr>
        <a:xfrm>
          <a:off x="8120213" y="3234561"/>
          <a:ext cx="1914079" cy="646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Nenhuma das alternativas</a:t>
          </a:r>
        </a:p>
      </dsp:txBody>
      <dsp:txXfrm>
        <a:off x="8139154" y="3253502"/>
        <a:ext cx="1876197" cy="6088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31A5-A508-48BA-BB88-800FC0383CB1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EBDB-75B5-49E7-B9C0-E1C2660761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FE3-0664-4AFF-B9BA-6F0D221C144E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10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FF69-0FE6-4F30-88FD-983A0D9882B1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40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F6E3-DAB7-4C07-A445-166BA321174E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15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6719-7CAC-41FB-ABD7-62D530496700}" type="datetime1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60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ADC5-B7FE-4529-8961-62ABD522E285}" type="datetime1">
              <a:rPr lang="pt-BR" smtClean="0"/>
              <a:t>21/11/2024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6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6C33-23CF-4140-AC20-71DF024E34FF}" type="datetime1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87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7F25-2947-4F7E-A2FC-C66DC060BD7D}" type="datetime1">
              <a:rPr lang="pt-BR" smtClean="0"/>
              <a:t>21/11/2024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704-CF47-4A41-A110-410189633ACE}" type="datetime1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6866-E872-4BE7-BB3A-EB5C6D431263}" type="datetime1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00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A6FE-DD10-42B4-9585-CFA19C6CF16C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2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2951-DFE4-4ED7-892E-6DAC123AA863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F798-F4C4-4809-A187-FE9F6AC507A4}" type="datetime1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apoio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79B0-20DF-45B7-9AE4-E8DCADDC20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2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s://www.planalto.gov.br/ccivil_03/_Ato2019-2022/2020/Lei/L14026.htm#art7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8.png"/><Relationship Id="rId5" Type="http://schemas.openxmlformats.org/officeDocument/2006/relationships/image" Target="../media/image4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1566336"/>
          </a:xfrm>
        </p:spPr>
        <p:txBody>
          <a:bodyPr>
            <a:normAutofit/>
          </a:bodyPr>
          <a:lstStyle/>
          <a:p>
            <a:r>
              <a:rPr lang="pt-BR" sz="4000" b="1" i="0" dirty="0">
                <a:solidFill>
                  <a:srgbClr val="1C2F8E"/>
                </a:solidFill>
                <a:effectLst/>
                <a:latin typeface="Open Sans" panose="020F0502020204030204" pitchFamily="34" charset="0"/>
              </a:rPr>
              <a:t>Painel 1: Universalização dos Serviços de Saneamento Rural</a:t>
            </a:r>
            <a:endParaRPr lang="pt-BR" sz="4000" dirty="0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idx="1"/>
          </p:nvPr>
        </p:nvSpPr>
        <p:spPr>
          <a:xfrm>
            <a:off x="831850" y="2965988"/>
            <a:ext cx="10515600" cy="3126488"/>
          </a:xfrm>
        </p:spPr>
        <p:txBody>
          <a:bodyPr>
            <a:normAutofit fontScale="85000" lnSpcReduction="10000"/>
          </a:bodyPr>
          <a:lstStyle/>
          <a:p>
            <a:endParaRPr lang="pt-BR" dirty="0"/>
          </a:p>
          <a:p>
            <a:endParaRPr lang="pt-BR" dirty="0"/>
          </a:p>
          <a:p>
            <a:pPr algn="r"/>
            <a:r>
              <a:rPr lang="pt-BR" sz="3800" b="1" i="0" dirty="0">
                <a:solidFill>
                  <a:srgbClr val="1C2F8E"/>
                </a:solidFill>
                <a:effectLst/>
                <a:latin typeface="Open Sans" panose="020B0606030504020204" pitchFamily="34" charset="0"/>
              </a:rPr>
              <a:t>Panorama do Saneamento no Contexto do SINISA</a:t>
            </a:r>
            <a:endParaRPr lang="pt-BR" sz="3800" dirty="0"/>
          </a:p>
          <a:p>
            <a:pPr algn="r"/>
            <a:endParaRPr lang="pt-BR" b="1" i="0" dirty="0">
              <a:solidFill>
                <a:srgbClr val="1C2F8E"/>
              </a:solidFill>
              <a:effectLst/>
              <a:latin typeface="Open Sans" panose="020B0606030504020204" pitchFamily="34" charset="0"/>
            </a:endParaRPr>
          </a:p>
          <a:p>
            <a:pPr algn="r"/>
            <a:r>
              <a:rPr lang="pt-BR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Segoe UI" panose="020B0502040204020203" pitchFamily="34" charset="0"/>
              </a:rPr>
              <a:t>Paulo Rogério dos S. e Silva</a:t>
            </a:r>
          </a:p>
          <a:p>
            <a:pPr algn="r"/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Segoe UI" panose="020B0502040204020203" pitchFamily="34" charset="0"/>
              </a:rPr>
              <a:t>Coordenador-Geral</a:t>
            </a:r>
          </a:p>
          <a:p>
            <a:pPr algn="r"/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Segoe UI" panose="020B0502040204020203" pitchFamily="34" charset="0"/>
              </a:rPr>
              <a:t>Coordenação-Geral de Gestão da Informação</a:t>
            </a:r>
          </a:p>
          <a:p>
            <a:pPr algn="r"/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Segoe UI" panose="020B0502040204020203" pitchFamily="34" charset="0"/>
              </a:rPr>
              <a:t>Departamento de Cooperação Técnica</a:t>
            </a:r>
          </a:p>
          <a:p>
            <a:pPr algn="r"/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Segoe UI" panose="020B0502040204020203" pitchFamily="34" charset="0"/>
              </a:rPr>
              <a:t>Secretaria Nacional de Saneamento Ambiental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796301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D24EA5A-3CB1-E03B-119F-33460EAE92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50" y="1365250"/>
            <a:ext cx="10515600" cy="5805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cs typeface="Segoe UI" panose="020B0502040204020203" pitchFamily="34" charset="0"/>
              </a:rPr>
              <a:t>Do SNIS ao SINISA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0F070AE5-A84C-5712-D0EE-D78DAA7B48C0}"/>
              </a:ext>
            </a:extLst>
          </p:cNvPr>
          <p:cNvGrpSpPr/>
          <p:nvPr/>
        </p:nvGrpSpPr>
        <p:grpSpPr>
          <a:xfrm>
            <a:off x="49234" y="2717204"/>
            <a:ext cx="12080831" cy="2830852"/>
            <a:chOff x="-478536" y="1692973"/>
            <a:chExt cx="12783311" cy="2830852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DD66FD62-8C35-09D6-6161-AE0AC6AF59F8}"/>
                </a:ext>
              </a:extLst>
            </p:cNvPr>
            <p:cNvSpPr/>
            <p:nvPr/>
          </p:nvSpPr>
          <p:spPr>
            <a:xfrm>
              <a:off x="8861339" y="2227965"/>
              <a:ext cx="45719" cy="943200"/>
            </a:xfrm>
            <a:prstGeom prst="roundRect">
              <a:avLst/>
            </a:prstGeom>
            <a:solidFill>
              <a:srgbClr val="2C3B41"/>
            </a:solidFill>
            <a:ln>
              <a:solidFill>
                <a:srgbClr val="2C3B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992F3DBE-ABE4-4D73-624D-3E08B2DB546D}"/>
                </a:ext>
              </a:extLst>
            </p:cNvPr>
            <p:cNvSpPr txBox="1"/>
            <p:nvPr/>
          </p:nvSpPr>
          <p:spPr>
            <a:xfrm>
              <a:off x="8055279" y="1700739"/>
              <a:ext cx="14743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Segoe UI" panose="020B0502040204020203" pitchFamily="34" charset="0"/>
                </a:rPr>
                <a:t>Lei 14.026/20</a:t>
              </a:r>
              <a:endPara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Segoe UI" panose="020B0502040204020203" pitchFamily="34" charset="0"/>
              </a:endParaRPr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5C1CFE93-CA38-2B1A-A342-DA57692390A6}"/>
                </a:ext>
              </a:extLst>
            </p:cNvPr>
            <p:cNvSpPr txBox="1"/>
            <p:nvPr/>
          </p:nvSpPr>
          <p:spPr>
            <a:xfrm>
              <a:off x="7710496" y="1946967"/>
              <a:ext cx="34404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300" b="1" dirty="0">
                  <a:latin typeface="Montserrat" pitchFamily="2" charset="0"/>
                </a:rPr>
                <a:t>Marco Legal do Saneamento</a:t>
              </a:r>
            </a:p>
            <a:p>
              <a:pPr algn="ctr"/>
              <a:r>
                <a:rPr lang="pt-BR" sz="1100" dirty="0">
                  <a:latin typeface="Montserrat" pitchFamily="2" charset="0"/>
                </a:rPr>
                <a:t>(Atualização)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AD328433-BE9B-3DA8-55A2-CCB4CF352C1E}"/>
                </a:ext>
              </a:extLst>
            </p:cNvPr>
            <p:cNvSpPr txBox="1"/>
            <p:nvPr/>
          </p:nvSpPr>
          <p:spPr>
            <a:xfrm>
              <a:off x="8577480" y="3415195"/>
              <a:ext cx="7072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Segoe UI" panose="020B0502040204020203" pitchFamily="34" charset="0"/>
                </a:rPr>
                <a:t>2020</a:t>
              </a:r>
              <a:endPara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Segoe UI" panose="020B0502040204020203" pitchFamily="34" charset="0"/>
              </a:endParaRPr>
            </a:p>
          </p:txBody>
        </p:sp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039D71DF-85AE-2C05-59A5-539B3092A4D1}"/>
                </a:ext>
              </a:extLst>
            </p:cNvPr>
            <p:cNvGrpSpPr/>
            <p:nvPr/>
          </p:nvGrpSpPr>
          <p:grpSpPr>
            <a:xfrm>
              <a:off x="-478536" y="1692973"/>
              <a:ext cx="12783311" cy="2830852"/>
              <a:chOff x="-478536" y="1692973"/>
              <a:chExt cx="12783311" cy="2830852"/>
            </a:xfrm>
          </p:grpSpPr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79095031-1477-A24A-37B0-D52A13B0BACC}"/>
                  </a:ext>
                </a:extLst>
              </p:cNvPr>
              <p:cNvGrpSpPr/>
              <p:nvPr/>
            </p:nvGrpSpPr>
            <p:grpSpPr>
              <a:xfrm>
                <a:off x="-478536" y="1692973"/>
                <a:ext cx="12783311" cy="2830852"/>
                <a:chOff x="-478536" y="1692973"/>
                <a:chExt cx="12783311" cy="2830852"/>
              </a:xfrm>
            </p:grpSpPr>
            <p:grpSp>
              <p:nvGrpSpPr>
                <p:cNvPr id="28" name="Agrupar 27">
                  <a:extLst>
                    <a:ext uri="{FF2B5EF4-FFF2-40B4-BE49-F238E27FC236}">
                      <a16:creationId xmlns:a16="http://schemas.microsoft.com/office/drawing/2014/main" id="{0B7485EB-C509-7D05-3356-383D72A2C653}"/>
                    </a:ext>
                  </a:extLst>
                </p:cNvPr>
                <p:cNvGrpSpPr/>
                <p:nvPr/>
              </p:nvGrpSpPr>
              <p:grpSpPr>
                <a:xfrm>
                  <a:off x="-478536" y="1692973"/>
                  <a:ext cx="12783311" cy="2830852"/>
                  <a:chOff x="-478536" y="1692973"/>
                  <a:chExt cx="12783311" cy="2830852"/>
                </a:xfrm>
              </p:grpSpPr>
              <p:grpSp>
                <p:nvGrpSpPr>
                  <p:cNvPr id="30" name="Agrupar 29">
                    <a:extLst>
                      <a:ext uri="{FF2B5EF4-FFF2-40B4-BE49-F238E27FC236}">
                        <a16:creationId xmlns:a16="http://schemas.microsoft.com/office/drawing/2014/main" id="{814B7FC8-BAC4-82AC-A6D8-FAD3D0FC2971}"/>
                      </a:ext>
                    </a:extLst>
                  </p:cNvPr>
                  <p:cNvGrpSpPr/>
                  <p:nvPr/>
                </p:nvGrpSpPr>
                <p:grpSpPr>
                  <a:xfrm>
                    <a:off x="-478536" y="1692973"/>
                    <a:ext cx="12783311" cy="2830852"/>
                    <a:chOff x="-295656" y="1692973"/>
                    <a:chExt cx="12783311" cy="2830852"/>
                  </a:xfrm>
                </p:grpSpPr>
                <p:grpSp>
                  <p:nvGrpSpPr>
                    <p:cNvPr id="32" name="Agrupar 31">
                      <a:extLst>
                        <a:ext uri="{FF2B5EF4-FFF2-40B4-BE49-F238E27FC236}">
                          <a16:creationId xmlns:a16="http://schemas.microsoft.com/office/drawing/2014/main" id="{2ED34BB9-CC94-0575-29A1-CED83158B68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95656" y="1692973"/>
                      <a:ext cx="12783311" cy="2657009"/>
                      <a:chOff x="-134665" y="2947036"/>
                      <a:chExt cx="12783311" cy="2657009"/>
                    </a:xfrm>
                  </p:grpSpPr>
                  <p:sp>
                    <p:nvSpPr>
                      <p:cNvPr id="37" name="Retângulo: Cantos Arredondados 36">
                        <a:extLst>
                          <a:ext uri="{FF2B5EF4-FFF2-40B4-BE49-F238E27FC236}">
                            <a16:creationId xmlns:a16="http://schemas.microsoft.com/office/drawing/2014/main" id="{3005DB38-9C99-6AD9-749F-240535F98B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134665" y="4467225"/>
                        <a:ext cx="12783311" cy="45719"/>
                      </a:xfrm>
                      <a:prstGeom prst="roundRect">
                        <a:avLst/>
                      </a:prstGeom>
                      <a:solidFill>
                        <a:srgbClr val="2C3B41"/>
                      </a:solidFill>
                      <a:ln w="38100">
                        <a:solidFill>
                          <a:srgbClr val="2C3B41"/>
                        </a:solidFill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>
                          <a:latin typeface="Montserrat" pitchFamily="2" charset="0"/>
                        </a:endParaRPr>
                      </a:p>
                    </p:txBody>
                  </p:sp>
                  <p:sp>
                    <p:nvSpPr>
                      <p:cNvPr id="38" name="Retângulo: Cantos Arredondados 37">
                        <a:extLst>
                          <a:ext uri="{FF2B5EF4-FFF2-40B4-BE49-F238E27FC236}">
                            <a16:creationId xmlns:a16="http://schemas.microsoft.com/office/drawing/2014/main" id="{BE42211E-91AD-B541-6D69-300C49B7DDF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34128" y="3569494"/>
                        <a:ext cx="45719" cy="943450"/>
                      </a:xfrm>
                      <a:prstGeom prst="roundRect">
                        <a:avLst/>
                      </a:prstGeom>
                      <a:solidFill>
                        <a:srgbClr val="2C3B41"/>
                      </a:solidFill>
                      <a:ln>
                        <a:solidFill>
                          <a:srgbClr val="2C3B4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>
                          <a:latin typeface="Montserrat" pitchFamily="2" charset="0"/>
                        </a:endParaRPr>
                      </a:p>
                    </p:txBody>
                  </p:sp>
                  <p:sp>
                    <p:nvSpPr>
                      <p:cNvPr id="39" name="Retângulo: Cantos Arredondados 38">
                        <a:extLst>
                          <a:ext uri="{FF2B5EF4-FFF2-40B4-BE49-F238E27FC236}">
                            <a16:creationId xmlns:a16="http://schemas.microsoft.com/office/drawing/2014/main" id="{49758F69-4C43-C51E-D04E-09DD72679E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19682" y="4446270"/>
                        <a:ext cx="45719" cy="943200"/>
                      </a:xfrm>
                      <a:prstGeom prst="roundRect">
                        <a:avLst/>
                      </a:prstGeom>
                      <a:solidFill>
                        <a:srgbClr val="2C3B41"/>
                      </a:solidFill>
                      <a:ln>
                        <a:solidFill>
                          <a:srgbClr val="2C3B4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>
                          <a:latin typeface="Montserrat" pitchFamily="2" charset="0"/>
                        </a:endParaRPr>
                      </a:p>
                    </p:txBody>
                  </p:sp>
                  <p:sp>
                    <p:nvSpPr>
                      <p:cNvPr id="40" name="Retângulo: Cantos Arredondados 39">
                        <a:extLst>
                          <a:ext uri="{FF2B5EF4-FFF2-40B4-BE49-F238E27FC236}">
                            <a16:creationId xmlns:a16="http://schemas.microsoft.com/office/drawing/2014/main" id="{5501E417-DDF9-1C93-B8E1-94E8E6395C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13478" y="3512818"/>
                        <a:ext cx="45719" cy="943200"/>
                      </a:xfrm>
                      <a:prstGeom prst="roundRect">
                        <a:avLst/>
                      </a:prstGeom>
                      <a:solidFill>
                        <a:srgbClr val="2C3B41"/>
                      </a:solidFill>
                      <a:ln>
                        <a:solidFill>
                          <a:srgbClr val="2C3B4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>
                          <a:latin typeface="Montserrat" pitchFamily="2" charset="0"/>
                        </a:endParaRPr>
                      </a:p>
                    </p:txBody>
                  </p:sp>
                  <p:sp>
                    <p:nvSpPr>
                      <p:cNvPr id="41" name="Retângulo: Cantos Arredondados 40">
                        <a:extLst>
                          <a:ext uri="{FF2B5EF4-FFF2-40B4-BE49-F238E27FC236}">
                            <a16:creationId xmlns:a16="http://schemas.microsoft.com/office/drawing/2014/main" id="{6FE7B204-B4E3-6860-4F84-A1BAED7DFA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11983" y="4446269"/>
                        <a:ext cx="45719" cy="943200"/>
                      </a:xfrm>
                      <a:prstGeom prst="roundRect">
                        <a:avLst/>
                      </a:prstGeom>
                      <a:solidFill>
                        <a:srgbClr val="2C3B41"/>
                      </a:solidFill>
                      <a:ln>
                        <a:solidFill>
                          <a:srgbClr val="2C3B4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>
                          <a:latin typeface="Montserrat" pitchFamily="2" charset="0"/>
                        </a:endParaRPr>
                      </a:p>
                    </p:txBody>
                  </p:sp>
                  <p:sp>
                    <p:nvSpPr>
                      <p:cNvPr id="42" name="Retângulo: Cantos Arredondados 41">
                        <a:extLst>
                          <a:ext uri="{FF2B5EF4-FFF2-40B4-BE49-F238E27FC236}">
                            <a16:creationId xmlns:a16="http://schemas.microsoft.com/office/drawing/2014/main" id="{FBBD26F2-3AFE-1D17-860E-3C92D8A513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202519" y="4595117"/>
                        <a:ext cx="45719" cy="943200"/>
                      </a:xfrm>
                      <a:prstGeom prst="roundRect">
                        <a:avLst/>
                      </a:prstGeom>
                      <a:solidFill>
                        <a:srgbClr val="2C3B41"/>
                      </a:solidFill>
                      <a:ln>
                        <a:solidFill>
                          <a:srgbClr val="2C3B4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>
                          <a:latin typeface="Montserrat" pitchFamily="2" charset="0"/>
                        </a:endParaRPr>
                      </a:p>
                    </p:txBody>
                  </p:sp>
                  <p:grpSp>
                    <p:nvGrpSpPr>
                      <p:cNvPr id="43" name="Agrupar 42">
                        <a:extLst>
                          <a:ext uri="{FF2B5EF4-FFF2-40B4-BE49-F238E27FC236}">
                            <a16:creationId xmlns:a16="http://schemas.microsoft.com/office/drawing/2014/main" id="{A9753478-F6F3-1B21-5DB8-3099A18FDCF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38771" y="3342857"/>
                        <a:ext cx="529835" cy="345193"/>
                        <a:chOff x="738772" y="3333070"/>
                        <a:chExt cx="529835" cy="345193"/>
                      </a:xfrm>
                    </p:grpSpPr>
                    <p:pic>
                      <p:nvPicPr>
                        <p:cNvPr id="56" name="Imagem 55">
                          <a:extLst>
                            <a:ext uri="{FF2B5EF4-FFF2-40B4-BE49-F238E27FC236}">
                              <a16:creationId xmlns:a16="http://schemas.microsoft.com/office/drawing/2014/main" id="{B07E9596-5FE0-A60E-4EAA-C91292BD8928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8"/>
                        <a:srcRect l="11734" t="11427" r="10307" b="1818"/>
                        <a:stretch/>
                      </p:blipFill>
                      <p:spPr>
                        <a:xfrm>
                          <a:off x="993651" y="3333071"/>
                          <a:ext cx="274956" cy="345192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57" name="Imagem 56">
                          <a:extLst>
                            <a:ext uri="{FF2B5EF4-FFF2-40B4-BE49-F238E27FC236}">
                              <a16:creationId xmlns:a16="http://schemas.microsoft.com/office/drawing/2014/main" id="{98024E4B-BF99-59C4-CCB4-22C90EC4D84E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738772" y="3333070"/>
                          <a:ext cx="274956" cy="345193"/>
                        </a:xfrm>
                        <a:prstGeom prst="rect">
                          <a:avLst/>
                        </a:prstGeom>
                      </p:spPr>
                    </p:pic>
                  </p:grpSp>
                  <p:sp>
                    <p:nvSpPr>
                      <p:cNvPr id="44" name="CaixaDeTexto 43">
                        <a:extLst>
                          <a:ext uri="{FF2B5EF4-FFF2-40B4-BE49-F238E27FC236}">
                            <a16:creationId xmlns:a16="http://schemas.microsoft.com/office/drawing/2014/main" id="{312D800E-A15B-2C04-6B2D-C38011DF44F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04550" y="4676662"/>
                        <a:ext cx="659155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pt-BR" sz="1600" b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Montserrat" pitchFamily="2" charset="0"/>
                            <a:cs typeface="Segoe UI" panose="020B0502040204020203" pitchFamily="34" charset="0"/>
                          </a:rPr>
                          <a:t>1995</a:t>
                        </a:r>
                        <a:endParaRPr lang="pt-BR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ontserrat" pitchFamily="2" charset="0"/>
                          <a:cs typeface="Segoe UI" panose="020B0502040204020203" pitchFamily="34" charset="0"/>
                        </a:endParaRPr>
                      </a:p>
                    </p:txBody>
                  </p:sp>
                  <p:pic>
                    <p:nvPicPr>
                      <p:cNvPr id="45" name="Imagem 44">
                        <a:extLst>
                          <a:ext uri="{FF2B5EF4-FFF2-40B4-BE49-F238E27FC236}">
                            <a16:creationId xmlns:a16="http://schemas.microsoft.com/office/drawing/2014/main" id="{5E4B53D5-C553-16CE-D5A0-C1328C418CD7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0"/>
                      <a:srcRect l="9054" t="2138" r="3816" b="-1"/>
                      <a:stretch/>
                    </p:blipFill>
                    <p:spPr>
                      <a:xfrm>
                        <a:off x="2691055" y="5283812"/>
                        <a:ext cx="302642" cy="320233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46" name="CaixaDeTexto 45">
                        <a:extLst>
                          <a:ext uri="{FF2B5EF4-FFF2-40B4-BE49-F238E27FC236}">
                            <a16:creationId xmlns:a16="http://schemas.microsoft.com/office/drawing/2014/main" id="{FC535D61-1082-0A66-4BDA-7DAE64F286D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835823" y="3999765"/>
                        <a:ext cx="707245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pt-BR" sz="1600" b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Montserrat" pitchFamily="2" charset="0"/>
                            <a:cs typeface="Segoe UI" panose="020B0502040204020203" pitchFamily="34" charset="0"/>
                          </a:rPr>
                          <a:t>2002</a:t>
                        </a:r>
                        <a:endParaRPr lang="pt-BR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ontserrat" pitchFamily="2" charset="0"/>
                          <a:cs typeface="Segoe UI" panose="020B0502040204020203" pitchFamily="34" charset="0"/>
                        </a:endParaRPr>
                      </a:p>
                    </p:txBody>
                  </p:sp>
                  <p:sp>
                    <p:nvSpPr>
                      <p:cNvPr id="47" name="CaixaDeTexto 46">
                        <a:extLst>
                          <a:ext uri="{FF2B5EF4-FFF2-40B4-BE49-F238E27FC236}">
                            <a16:creationId xmlns:a16="http://schemas.microsoft.com/office/drawing/2014/main" id="{8A66183D-63DB-3BF5-33D9-CBED72DA54C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808848" y="4643913"/>
                        <a:ext cx="712054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pt-BR" sz="1600" b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Montserrat" pitchFamily="2" charset="0"/>
                            <a:cs typeface="Segoe UI" panose="020B0502040204020203" pitchFamily="34" charset="0"/>
                          </a:rPr>
                          <a:t>2007</a:t>
                        </a:r>
                        <a:endParaRPr lang="pt-BR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ontserrat" pitchFamily="2" charset="0"/>
                          <a:cs typeface="Segoe UI" panose="020B0502040204020203" pitchFamily="34" charset="0"/>
                        </a:endParaRPr>
                      </a:p>
                    </p:txBody>
                  </p:sp>
                  <p:sp>
                    <p:nvSpPr>
                      <p:cNvPr id="48" name="CaixaDeTexto 47">
                        <a:extLst>
                          <a:ext uri="{FF2B5EF4-FFF2-40B4-BE49-F238E27FC236}">
                            <a16:creationId xmlns:a16="http://schemas.microsoft.com/office/drawing/2014/main" id="{6315EF9A-7607-E075-1766-27377B46B80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665043" y="2947036"/>
                        <a:ext cx="1437033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pt-BR" sz="1400" b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Montserrat" pitchFamily="2" charset="0"/>
                            <a:cs typeface="Segoe UI" panose="020B0502040204020203" pitchFamily="34" charset="0"/>
                          </a:rPr>
                          <a:t>Lei 11.445/07</a:t>
                        </a:r>
                        <a:endParaRPr lang="pt-B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ontserrat" pitchFamily="2" charset="0"/>
                          <a:cs typeface="Segoe UI" panose="020B0502040204020203" pitchFamily="34" charset="0"/>
                        </a:endParaRPr>
                      </a:p>
                    </p:txBody>
                  </p:sp>
                  <p:sp>
                    <p:nvSpPr>
                      <p:cNvPr id="49" name="CaixaDeTexto 48">
                        <a:extLst>
                          <a:ext uri="{FF2B5EF4-FFF2-40B4-BE49-F238E27FC236}">
                            <a16:creationId xmlns:a16="http://schemas.microsoft.com/office/drawing/2014/main" id="{4DE392B0-E6D3-0262-62A4-D620CE4E009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828124" y="4028340"/>
                        <a:ext cx="659155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pt-BR" sz="1600" b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Montserrat" pitchFamily="2" charset="0"/>
                            <a:cs typeface="Segoe UI" panose="020B0502040204020203" pitchFamily="34" charset="0"/>
                          </a:rPr>
                          <a:t>2015</a:t>
                        </a:r>
                        <a:endParaRPr lang="pt-BR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ontserrat" pitchFamily="2" charset="0"/>
                          <a:cs typeface="Segoe UI" panose="020B0502040204020203" pitchFamily="34" charset="0"/>
                        </a:endParaRPr>
                      </a:p>
                    </p:txBody>
                  </p:sp>
                  <p:sp>
                    <p:nvSpPr>
                      <p:cNvPr id="50" name="CaixaDeTexto 49">
                        <a:extLst>
                          <a:ext uri="{FF2B5EF4-FFF2-40B4-BE49-F238E27FC236}">
                            <a16:creationId xmlns:a16="http://schemas.microsoft.com/office/drawing/2014/main" id="{A88517A3-2ADB-5335-29E5-7FDBCFA8596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895800" y="4043721"/>
                        <a:ext cx="708848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pt-BR" sz="1600" b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Montserrat" pitchFamily="2" charset="0"/>
                            <a:cs typeface="Segoe UI" panose="020B0502040204020203" pitchFamily="34" charset="0"/>
                          </a:rPr>
                          <a:t>2024</a:t>
                        </a:r>
                        <a:endParaRPr lang="pt-BR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ontserrat" pitchFamily="2" charset="0"/>
                          <a:cs typeface="Segoe UI" panose="020B0502040204020203" pitchFamily="34" charset="0"/>
                        </a:endParaRPr>
                      </a:p>
                    </p:txBody>
                  </p:sp>
                  <p:sp>
                    <p:nvSpPr>
                      <p:cNvPr id="51" name="Elipse 50">
                        <a:extLst>
                          <a:ext uri="{FF2B5EF4-FFF2-40B4-BE49-F238E27FC236}">
                            <a16:creationId xmlns:a16="http://schemas.microsoft.com/office/drawing/2014/main" id="{AEE490F6-84C0-7B45-8CAA-906A991132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21732" y="4366894"/>
                        <a:ext cx="274956" cy="27495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rgbClr val="2C3B41"/>
                        </a:solidFill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>
                          <a:latin typeface="Montserrat" pitchFamily="2" charset="0"/>
                        </a:endParaRPr>
                      </a:p>
                    </p:txBody>
                  </p:sp>
                  <p:sp>
                    <p:nvSpPr>
                      <p:cNvPr id="52" name="Elipse 51">
                        <a:extLst>
                          <a:ext uri="{FF2B5EF4-FFF2-40B4-BE49-F238E27FC236}">
                            <a16:creationId xmlns:a16="http://schemas.microsoft.com/office/drawing/2014/main" id="{03385AC3-1696-696E-8C48-D0C761EF3C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10384" y="4359276"/>
                        <a:ext cx="274956" cy="27495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rgbClr val="2C3B41"/>
                        </a:solidFill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>
                          <a:latin typeface="Montserrat" pitchFamily="2" charset="0"/>
                        </a:endParaRPr>
                      </a:p>
                    </p:txBody>
                  </p:sp>
                  <p:sp>
                    <p:nvSpPr>
                      <p:cNvPr id="53" name="Elipse 52">
                        <a:extLst>
                          <a:ext uri="{FF2B5EF4-FFF2-40B4-BE49-F238E27FC236}">
                            <a16:creationId xmlns:a16="http://schemas.microsoft.com/office/drawing/2014/main" id="{B81431C7-AB12-2BA5-3CCF-7B2050F95A4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03893" y="4366894"/>
                        <a:ext cx="274956" cy="27495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rgbClr val="2C3B41"/>
                        </a:solidFill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>
                          <a:latin typeface="Montserrat" pitchFamily="2" charset="0"/>
                        </a:endParaRPr>
                      </a:p>
                    </p:txBody>
                  </p:sp>
                  <p:sp>
                    <p:nvSpPr>
                      <p:cNvPr id="54" name="Elipse 53">
                        <a:extLst>
                          <a:ext uri="{FF2B5EF4-FFF2-40B4-BE49-F238E27FC236}">
                            <a16:creationId xmlns:a16="http://schemas.microsoft.com/office/drawing/2014/main" id="{99DAB6C0-9755-D314-7991-5BF947986C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08731" y="4366894"/>
                        <a:ext cx="274956" cy="27495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rgbClr val="2C3B41"/>
                        </a:solidFill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>
                          <a:latin typeface="Montserrat" pitchFamily="2" charset="0"/>
                        </a:endParaRPr>
                      </a:p>
                    </p:txBody>
                  </p:sp>
                  <p:sp>
                    <p:nvSpPr>
                      <p:cNvPr id="55" name="Elipse 54">
                        <a:extLst>
                          <a:ext uri="{FF2B5EF4-FFF2-40B4-BE49-F238E27FC236}">
                            <a16:creationId xmlns:a16="http://schemas.microsoft.com/office/drawing/2014/main" id="{B914F53C-F80B-B781-582B-AC1E5CFAE43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87902" y="4366894"/>
                        <a:ext cx="274956" cy="27495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rgbClr val="2C3B41"/>
                        </a:solidFill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>
                          <a:latin typeface="Montserrat" pitchFamily="2" charset="0"/>
                        </a:endParaRPr>
                      </a:p>
                    </p:txBody>
                  </p:sp>
                </p:grpSp>
                <p:sp>
                  <p:nvSpPr>
                    <p:cNvPr id="33" name="CaixaDeTexto 32">
                      <a:extLst>
                        <a:ext uri="{FF2B5EF4-FFF2-40B4-BE49-F238E27FC236}">
                          <a16:creationId xmlns:a16="http://schemas.microsoft.com/office/drawing/2014/main" id="{8E74CCFD-B82F-9F31-0DE8-EAB50CE3552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04409" y="4019566"/>
                      <a:ext cx="2390398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pt-BR" sz="1400" b="1" dirty="0">
                          <a:latin typeface="Montserrat" pitchFamily="2" charset="0"/>
                        </a:rPr>
                        <a:t>SNIS – Resíduos Sólidos</a:t>
                      </a:r>
                    </a:p>
                    <a:p>
                      <a:pPr algn="ctr"/>
                      <a:r>
                        <a:rPr lang="pt-BR" sz="1100" dirty="0">
                          <a:latin typeface="Montserrat" pitchFamily="2" charset="0"/>
                        </a:rPr>
                        <a:t>(Lançamento)</a:t>
                      </a:r>
                      <a:endParaRPr lang="pt-BR" sz="1400" dirty="0">
                        <a:latin typeface="Montserrat" pitchFamily="2" charset="0"/>
                      </a:endParaRPr>
                    </a:p>
                  </p:txBody>
                </p:sp>
                <p:sp>
                  <p:nvSpPr>
                    <p:cNvPr id="34" name="CaixaDeTexto 33">
                      <a:extLst>
                        <a:ext uri="{FF2B5EF4-FFF2-40B4-BE49-F238E27FC236}">
                          <a16:creationId xmlns:a16="http://schemas.microsoft.com/office/drawing/2014/main" id="{D212D89B-255E-F6A9-C5AA-69EC45304E8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02045" y="2102732"/>
                      <a:ext cx="2268570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pt-BR" sz="1400" b="1" dirty="0">
                          <a:latin typeface="Montserrat" pitchFamily="2" charset="0"/>
                        </a:rPr>
                        <a:t>SNIS – Água e Esgotos</a:t>
                      </a:r>
                    </a:p>
                    <a:p>
                      <a:pPr algn="ctr"/>
                      <a:r>
                        <a:rPr lang="pt-BR" sz="1100" dirty="0">
                          <a:latin typeface="Montserrat" pitchFamily="2" charset="0"/>
                        </a:rPr>
                        <a:t>(Lançamento)</a:t>
                      </a:r>
                    </a:p>
                  </p:txBody>
                </p:sp>
                <p:sp>
                  <p:nvSpPr>
                    <p:cNvPr id="35" name="CaixaDeTexto 34">
                      <a:extLst>
                        <a:ext uri="{FF2B5EF4-FFF2-40B4-BE49-F238E27FC236}">
                          <a16:creationId xmlns:a16="http://schemas.microsoft.com/office/drawing/2014/main" id="{EE0F691A-7704-282D-858E-6487B4BABC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96710" y="4011591"/>
                      <a:ext cx="2182008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pt-BR" sz="1400" b="1" dirty="0">
                          <a:latin typeface="Montserrat" pitchFamily="2" charset="0"/>
                        </a:rPr>
                        <a:t>SNIS – Águas Pluviais</a:t>
                      </a:r>
                    </a:p>
                    <a:p>
                      <a:pPr algn="ctr"/>
                      <a:r>
                        <a:rPr lang="pt-BR" sz="1100" dirty="0">
                          <a:latin typeface="Montserrat" pitchFamily="2" charset="0"/>
                        </a:rPr>
                        <a:t>(Lançamento)</a:t>
                      </a:r>
                    </a:p>
                  </p:txBody>
                </p:sp>
                <p:sp>
                  <p:nvSpPr>
                    <p:cNvPr id="36" name="CaixaDeTexto 35">
                      <a:extLst>
                        <a:ext uri="{FF2B5EF4-FFF2-40B4-BE49-F238E27FC236}">
                          <a16:creationId xmlns:a16="http://schemas.microsoft.com/office/drawing/2014/main" id="{938C6DF3-4723-771C-84AC-0EEFD8673D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780619" y="4092938"/>
                      <a:ext cx="1654620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pt-BR" sz="1300" b="1" i="1" dirty="0">
                          <a:latin typeface="Montserrat" pitchFamily="2" charset="0"/>
                        </a:rPr>
                        <a:t>SINISA</a:t>
                      </a:r>
                    </a:p>
                    <a:p>
                      <a:pPr algn="ctr"/>
                      <a:r>
                        <a:rPr lang="pt-BR" sz="900" dirty="0">
                          <a:latin typeface="Montserrat" pitchFamily="2" charset="0"/>
                        </a:rPr>
                        <a:t>(Previsão de lançamento)</a:t>
                      </a:r>
                      <a:endParaRPr lang="pt-BR" sz="800" dirty="0">
                        <a:latin typeface="Montserrat" pitchFamily="2" charset="0"/>
                      </a:endParaRPr>
                    </a:p>
                  </p:txBody>
                </p:sp>
              </p:grpSp>
              <p:sp>
                <p:nvSpPr>
                  <p:cNvPr id="31" name="CaixaDeTexto 30">
                    <a:extLst>
                      <a:ext uri="{FF2B5EF4-FFF2-40B4-BE49-F238E27FC236}">
                        <a16:creationId xmlns:a16="http://schemas.microsoft.com/office/drawing/2014/main" id="{11F38002-74DE-1722-BF81-BE8C1643F1E8}"/>
                      </a:ext>
                    </a:extLst>
                  </p:cNvPr>
                  <p:cNvSpPr txBox="1"/>
                  <p:nvPr/>
                </p:nvSpPr>
                <p:spPr>
                  <a:xfrm>
                    <a:off x="4192162" y="1977831"/>
                    <a:ext cx="275770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BR" sz="1300" b="1" dirty="0">
                        <a:latin typeface="Montserrat" pitchFamily="2" charset="0"/>
                      </a:rPr>
                      <a:t>Lei do Saneamento Básico</a:t>
                    </a:r>
                  </a:p>
                  <a:p>
                    <a:pPr algn="ctr"/>
                    <a:r>
                      <a:rPr lang="pt-BR" sz="1100" dirty="0">
                        <a:latin typeface="Montserrat" pitchFamily="2" charset="0"/>
                      </a:rPr>
                      <a:t>(Institucionalização)</a:t>
                    </a:r>
                  </a:p>
                </p:txBody>
              </p:sp>
            </p:grpSp>
            <p:pic>
              <p:nvPicPr>
                <p:cNvPr id="29" name="Imagem 28" descr="Logotipo&#10;&#10;Descrição gerada automaticamente">
                  <a:extLst>
                    <a:ext uri="{FF2B5EF4-FFF2-40B4-BE49-F238E27FC236}">
                      <a16:creationId xmlns:a16="http://schemas.microsoft.com/office/drawing/2014/main" id="{43CAC0E8-4103-BD93-7F1C-835C9858D9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alphaModFix amt="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67624" y="4098001"/>
                  <a:ext cx="607613" cy="294321"/>
                </a:xfrm>
                <a:prstGeom prst="rect">
                  <a:avLst/>
                </a:prstGeom>
              </p:spPr>
            </p:pic>
          </p:grpSp>
          <p:pic>
            <p:nvPicPr>
              <p:cNvPr id="27" name="Imagem 26" descr="Ícone">
                <a:extLst>
                  <a:ext uri="{FF2B5EF4-FFF2-40B4-BE49-F238E27FC236}">
                    <a16:creationId xmlns:a16="http://schemas.microsoft.com/office/drawing/2014/main" id="{D083904D-705C-35DD-F169-CE013527A3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alphaModFix amt="70000"/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770" b="93103" l="9783" r="89946">
                            <a14:foregroundMark x1="22826" y1="29885" x2="41033" y2="53736"/>
                            <a14:foregroundMark x1="41033" y1="53736" x2="41033" y2="54023"/>
                            <a14:foregroundMark x1="30435" y1="28161" x2="54891" y2="44828"/>
                            <a14:foregroundMark x1="50815" y1="24138" x2="77989" y2="45977"/>
                            <a14:foregroundMark x1="77989" y1="45977" x2="76630" y2="62069"/>
                            <a14:foregroundMark x1="76630" y1="62069" x2="52174" y2="71839"/>
                            <a14:foregroundMark x1="52174" y1="71839" x2="32880" y2="65805"/>
                            <a14:foregroundMark x1="32880" y1="65805" x2="27174" y2="50000"/>
                            <a14:foregroundMark x1="29891" y1="68391" x2="67663" y2="81609"/>
                            <a14:foregroundMark x1="67663" y1="81609" x2="74185" y2="70402"/>
                            <a14:foregroundMark x1="41848" y1="89655" x2="55978" y2="93103"/>
                            <a14:foregroundMark x1="55978" y1="93103" x2="65217" y2="90230"/>
                            <a14:foregroundMark x1="50272" y1="68103" x2="51902" y2="56322"/>
                            <a14:foregroundMark x1="57337" y1="66092" x2="60870" y2="53448"/>
                            <a14:foregroundMark x1="33696" y1="67816" x2="54620" y2="55747"/>
                            <a14:foregroundMark x1="36957" y1="31034" x2="41848" y2="25000"/>
                            <a14:foregroundMark x1="58424" y1="24713" x2="79891" y2="43103"/>
                            <a14:foregroundMark x1="87772" y1="39943" x2="88587" y2="58333"/>
                            <a14:foregroundMark x1="88587" y1="58333" x2="86957" y2="61782"/>
                            <a14:foregroundMark x1="71196" y1="30460" x2="75815" y2="33908"/>
                            <a14:foregroundMark x1="55163" y1="10057" x2="13043" y2="10632"/>
                            <a14:foregroundMark x1="23370" y1="21264" x2="26359" y2="29598"/>
                            <a14:foregroundMark x1="79348" y1="54885" x2="83424" y2="6120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81" t="7007" r="5467" b="3479"/>
              <a:stretch/>
            </p:blipFill>
            <p:spPr>
              <a:xfrm>
                <a:off x="6317599" y="4019566"/>
                <a:ext cx="324528" cy="327619"/>
              </a:xfrm>
              <a:prstGeom prst="rect">
                <a:avLst/>
              </a:prstGeom>
            </p:spPr>
          </p:pic>
        </p:grp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2244145C-38D2-8204-027E-41968B53E42C}"/>
                </a:ext>
              </a:extLst>
            </p:cNvPr>
            <p:cNvSpPr/>
            <p:nvPr/>
          </p:nvSpPr>
          <p:spPr>
            <a:xfrm>
              <a:off x="8751754" y="3082041"/>
              <a:ext cx="274956" cy="27495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2C3B4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</p:grpSp>
      <p:pic>
        <p:nvPicPr>
          <p:cNvPr id="58" name="Imagem 57">
            <a:extLst>
              <a:ext uri="{FF2B5EF4-FFF2-40B4-BE49-F238E27FC236}">
                <a16:creationId xmlns:a16="http://schemas.microsoft.com/office/drawing/2014/main" id="{9BCFCE6C-F6F1-7F31-8A5A-6BC52ECA905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2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7" name="Imagem 16">
            <a:extLst>
              <a:ext uri="{FF2B5EF4-FFF2-40B4-BE49-F238E27FC236}">
                <a16:creationId xmlns:a16="http://schemas.microsoft.com/office/drawing/2014/main" id="{23634783-5E4B-3039-EC89-6A214BA3D23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8" b="23188"/>
          <a:stretch/>
        </p:blipFill>
        <p:spPr>
          <a:xfrm>
            <a:off x="648936" y="2589081"/>
            <a:ext cx="10951878" cy="3141279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61335F8C-C3A2-EF83-EE34-3D0963C0D773}"/>
              </a:ext>
            </a:extLst>
          </p:cNvPr>
          <p:cNvSpPr/>
          <p:nvPr/>
        </p:nvSpPr>
        <p:spPr>
          <a:xfrm>
            <a:off x="8324851" y="2584097"/>
            <a:ext cx="3247088" cy="3121107"/>
          </a:xfrm>
          <a:prstGeom prst="rect">
            <a:avLst/>
          </a:prstGeom>
          <a:solidFill>
            <a:srgbClr val="FFFFFF">
              <a:alpha val="60000"/>
            </a:srgbClr>
          </a:solidFill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4E85A4DE-FCC2-A067-6ADC-E4C3FDC650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0061" y="1365251"/>
            <a:ext cx="10727389" cy="6945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latin typeface="Montserrat" pitchFamily="2" charset="0"/>
                <a:cs typeface="Segoe UI" panose="020B0502040204020203" pitchFamily="34" charset="0"/>
              </a:rPr>
              <a:t>Concepção e Módulos do SINISA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2FB3B845-B2E5-2BEA-D5CA-A41B842EAF3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89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DD207C9-8FCD-03F8-5674-50EBCEBE9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50" y="1365251"/>
            <a:ext cx="10515600" cy="6173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latin typeface="Montserrat" pitchFamily="2" charset="0"/>
                <a:cs typeface="Segoe UI" panose="020B0502040204020203" pitchFamily="34" charset="0"/>
              </a:rPr>
              <a:t>Principais Grupos de Informações e Indicadores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79B9A0DE-7D23-8808-6B95-8945258110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790" y="2308644"/>
            <a:ext cx="10159291" cy="363111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F9E1F33-6E86-9162-9B3A-524DDB35DE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25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/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/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/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/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/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/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FC87278-B3F3-CDE6-8657-B45D175F88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4427" y="1365250"/>
            <a:ext cx="10783023" cy="63680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latin typeface="Montserrat" panose="00000500000000000000" pitchFamily="2" charset="0"/>
                <a:cs typeface="Segoe UI" panose="020B0502040204020203" pitchFamily="34" charset="0"/>
              </a:rPr>
              <a:t>Previsão legal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62E8F6D-8011-0B49-D18E-1DFBDBB0CE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EABEF68B-F510-DBFC-EBB6-AFD0BA6A620D}"/>
              </a:ext>
            </a:extLst>
          </p:cNvPr>
          <p:cNvSpPr txBox="1"/>
          <p:nvPr/>
        </p:nvSpPr>
        <p:spPr>
          <a:xfrm>
            <a:off x="564426" y="2194560"/>
            <a:ext cx="11014765" cy="3634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/>
              <a:t>A Lei nº </a:t>
            </a:r>
            <a:r>
              <a:rPr lang="pt-BR" sz="2200" b="1" dirty="0"/>
              <a:t>11.445/2007</a:t>
            </a:r>
            <a:r>
              <a:rPr lang="pt-BR" sz="2200" dirty="0"/>
              <a:t> cria o Sistema Nacional de Informações em Saneamento Básico (SINISA)</a:t>
            </a:r>
          </a:p>
          <a:p>
            <a:endParaRPr lang="pt-BR" dirty="0"/>
          </a:p>
          <a:p>
            <a:pPr algn="just">
              <a:spcAft>
                <a:spcPts val="600"/>
              </a:spcAft>
            </a:pPr>
            <a:r>
              <a:rPr lang="pt-BR" sz="1600" b="1" dirty="0">
                <a:latin typeface="Montserrat" panose="00000500000000000000" pitchFamily="2" charset="0"/>
              </a:rPr>
              <a:t>Art. 53.  </a:t>
            </a:r>
            <a:r>
              <a:rPr lang="pt-BR" sz="1600" dirty="0">
                <a:latin typeface="Montserrat" panose="00000500000000000000" pitchFamily="2" charset="0"/>
              </a:rPr>
              <a:t>Fica instituído o Sistema Nacional de Informações em Saneamento Básico - SINISA, com os objetivos de:</a:t>
            </a:r>
          </a:p>
          <a:p>
            <a:pPr marL="0" indent="0" algn="just">
              <a:buNone/>
            </a:pPr>
            <a:r>
              <a:rPr lang="pt-BR" sz="1600" dirty="0">
                <a:latin typeface="Montserrat" panose="00000500000000000000" pitchFamily="2" charset="0"/>
              </a:rPr>
              <a:t>I - coletar e sistematizar dados relativos às condições da prestação dos serviços públicos de saneamento básico;</a:t>
            </a:r>
          </a:p>
          <a:p>
            <a:pPr marL="0" indent="0" algn="just">
              <a:buNone/>
            </a:pPr>
            <a:r>
              <a:rPr lang="pt-BR" sz="1600" dirty="0">
                <a:latin typeface="Montserrat" panose="00000500000000000000" pitchFamily="2" charset="0"/>
              </a:rPr>
              <a:t>II - disponibilizar estatísticas, indicadores e outras informações relevantes para a caracterização da demanda e da oferta de serviços públicos de saneamento básico;</a:t>
            </a:r>
          </a:p>
          <a:p>
            <a:pPr marL="0" indent="0" algn="just">
              <a:buNone/>
            </a:pPr>
            <a:r>
              <a:rPr lang="pt-BR" sz="1600" dirty="0">
                <a:latin typeface="Montserrat" panose="00000500000000000000" pitchFamily="2" charset="0"/>
              </a:rPr>
              <a:t>III - permitir e facilitar o monitoramento e avaliação da eficiência e da eficácia da prestação dos serviços de saneamento básico.</a:t>
            </a:r>
          </a:p>
          <a:p>
            <a:pPr marL="0" indent="0" algn="just">
              <a:buNone/>
            </a:pPr>
            <a:r>
              <a:rPr lang="pt-BR" sz="1600" dirty="0">
                <a:latin typeface="Montserrat" panose="00000500000000000000" pitchFamily="2" charset="0"/>
              </a:rPr>
              <a:t>.............................................................</a:t>
            </a:r>
          </a:p>
          <a:p>
            <a:pPr algn="just">
              <a:spcBef>
                <a:spcPts val="1125"/>
              </a:spcBef>
              <a:spcAft>
                <a:spcPts val="1125"/>
              </a:spcAft>
            </a:pPr>
            <a:r>
              <a:rPr lang="pt-BR" sz="1600" b="1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§ 7º</a:t>
            </a:r>
            <a:r>
              <a:rPr lang="pt-BR" sz="1600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Os titulares, os prestadores de serviços públicos de saneamento básico e as entidades reguladoras f</a:t>
            </a:r>
            <a:r>
              <a:rPr lang="pt-BR" sz="1600" b="1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ornecerão</a:t>
            </a:r>
            <a:r>
              <a:rPr lang="pt-BR" sz="1600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as informações a serem inseridas no </a:t>
            </a:r>
            <a:r>
              <a:rPr lang="pt-BR" sz="1600" b="0" i="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Sinisa</a:t>
            </a:r>
            <a:r>
              <a:rPr lang="pt-BR" sz="1600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.</a:t>
            </a:r>
            <a:r>
              <a:rPr lang="pt-BR" sz="1600" b="0" i="0" dirty="0">
                <a:solidFill>
                  <a:srgbClr val="800000"/>
                </a:solidFill>
                <a:effectLst/>
                <a:latin typeface="Montserrat" panose="00000500000000000000" pitchFamily="2" charset="0"/>
              </a:rPr>
              <a:t>            </a:t>
            </a:r>
            <a:r>
              <a:rPr lang="pt-BR" sz="1600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  <a:hlinkClick r:id="rId9"/>
              </a:rPr>
              <a:t>(Redação pela Lei nº 14.026, de 2020)</a:t>
            </a:r>
            <a:endParaRPr lang="pt-BR" sz="16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714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BF75A-90AF-8A27-D37B-D62F95756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CB99490F-1278-63E4-5B68-256DB07D1F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AF60818C-295D-5172-FCEC-0A75E53D6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596009"/>
          </a:xfrm>
        </p:spPr>
        <p:txBody>
          <a:bodyPr>
            <a:normAutofit/>
          </a:bodyPr>
          <a:lstStyle/>
          <a:p>
            <a:pPr algn="just"/>
            <a:r>
              <a:rPr lang="pt-BR" sz="2400" b="1" dirty="0">
                <a:latin typeface="Montserrat" panose="00000500000000000000" pitchFamily="2" charset="0"/>
              </a:rPr>
              <a:t>Participação na primeira coleta do SINISA 2024 - 2023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32B89332-1824-557B-9533-38701F233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47841"/>
            <a:ext cx="10515600" cy="364181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pt-BR" b="1" dirty="0">
                <a:solidFill>
                  <a:schemeClr val="tx1"/>
                </a:solidFill>
                <a:latin typeface="Montserrat" panose="00000500000000000000" pitchFamily="2" charset="0"/>
              </a:rPr>
              <a:t>	Abastecimento de Água – 5.221 municípios;</a:t>
            </a:r>
          </a:p>
          <a:p>
            <a:pPr>
              <a:lnSpc>
                <a:spcPct val="200000"/>
              </a:lnSpc>
            </a:pPr>
            <a:r>
              <a:rPr lang="pt-BR" b="1" dirty="0">
                <a:solidFill>
                  <a:schemeClr val="tx1"/>
                </a:solidFill>
                <a:latin typeface="Montserrat" panose="00000500000000000000" pitchFamily="2" charset="0"/>
              </a:rPr>
              <a:t>	Esgotamento Sanitário – 4.802 municípios;</a:t>
            </a:r>
          </a:p>
          <a:p>
            <a:pPr>
              <a:lnSpc>
                <a:spcPct val="200000"/>
              </a:lnSpc>
            </a:pPr>
            <a:r>
              <a:rPr lang="pt-BR" b="1" dirty="0">
                <a:solidFill>
                  <a:schemeClr val="tx1"/>
                </a:solidFill>
                <a:latin typeface="Montserrat" panose="00000500000000000000" pitchFamily="2" charset="0"/>
              </a:rPr>
              <a:t>	Limpeza Urbana e Resíduos Sólidos – 4.778 municípios;</a:t>
            </a:r>
          </a:p>
          <a:p>
            <a:pPr>
              <a:lnSpc>
                <a:spcPct val="200000"/>
              </a:lnSpc>
            </a:pPr>
            <a:r>
              <a:rPr lang="pt-BR" b="1" dirty="0">
                <a:solidFill>
                  <a:schemeClr val="tx1"/>
                </a:solidFill>
                <a:latin typeface="Montserrat" panose="00000500000000000000" pitchFamily="2" charset="0"/>
              </a:rPr>
              <a:t>	Drenagem e Manejo das Águas Pluviais – 4.957 municípios;</a:t>
            </a:r>
          </a:p>
          <a:p>
            <a:pPr>
              <a:lnSpc>
                <a:spcPct val="200000"/>
              </a:lnSpc>
            </a:pPr>
            <a:r>
              <a:rPr lang="pt-BR" b="1" dirty="0">
                <a:solidFill>
                  <a:schemeClr val="tx1"/>
                </a:solidFill>
                <a:latin typeface="Montserrat" panose="00000500000000000000" pitchFamily="2" charset="0"/>
              </a:rPr>
              <a:t>	Gestão Municipal – 4.553 municípios.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BC3881F-B2D0-6C2A-5A7C-B3E8BA940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7EA877D-7B3B-48FB-4C98-B653092A7B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CDA5410-8AAB-31AF-D41D-7253547718E5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0010BD8-0BD9-B303-6A8E-6A850BED2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A962609-D1C1-6C74-EF70-78136DFE57C6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564436DE-A27B-2689-D5B0-C1E3C7DCD1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C34AC78E-34BA-90B0-CC10-A58D8F12CB9D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264DF3F4-3205-C639-E0C4-295CCAF3EE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1BC251EE-4CDF-A90E-5762-35125E0310A2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D898AF0E-6D2B-B2C5-5009-CA08F7E4E94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AAC3790E-2B54-1C03-3D8A-A4D3CD1AB2D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3519B48B-CED4-C780-2154-4094D4764E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EBEB5592-E270-E9B7-EE9E-4346C30475A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83DF0909-6E1B-4C2D-7F23-7F5C461468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585" y="2551655"/>
            <a:ext cx="647790" cy="590632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1B335D2F-6A00-1B8C-F42A-E7F87540F8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6585" y="3269636"/>
            <a:ext cx="571580" cy="57158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66C1BBD3-9D32-D7B6-D9E6-17FAECC59B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6585" y="3964881"/>
            <a:ext cx="647790" cy="581106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D9441C97-3965-90A8-BD12-B2B96E3C48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5164" y="4663810"/>
            <a:ext cx="619211" cy="600159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C2D85C05-D74E-ED60-C5CA-4DA9AC6586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164" y="5419998"/>
            <a:ext cx="543001" cy="52211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7824F7E-CE43-5D7B-C1D9-99CF49579CF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75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FF8AD-538F-3DD9-556F-C6780AA32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0B90E1-BABE-A945-DC23-6097DCFDD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78AA89B-6CB5-8D67-BB2B-9EAD0B97E93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90242EA-2B50-060D-7970-DF6930CABDCB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A0C6193-BDF8-0851-1546-5E38629FB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69974BAE-146D-4C51-13F4-387564776C08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5EDC7EC-661E-A9BA-3B22-C8C2797C6B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DC2EC065-7B3F-F945-362A-24F8F7EB4A0B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F057A848-9115-FFD9-3342-7FD005DB71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C6B3AB7D-8F98-BCCC-71E5-828EBA398D73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5153341B-6D22-7C05-C010-3983C5B4BA2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DAB314BA-66C4-3352-4C6E-49FBBD49879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9AED215D-5BEF-E2E3-8487-C9DBD90CE3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5D078B62-C609-142F-65A5-5862966B7A8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graphicFrame>
        <p:nvGraphicFramePr>
          <p:cNvPr id="18" name="Tabela 17">
            <a:extLst>
              <a:ext uri="{FF2B5EF4-FFF2-40B4-BE49-F238E27FC236}">
                <a16:creationId xmlns:a16="http://schemas.microsoft.com/office/drawing/2014/main" id="{A16D8ADF-AFAB-5A49-34F2-D374F260F2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468567"/>
              </p:ext>
            </p:extLst>
          </p:nvPr>
        </p:nvGraphicFramePr>
        <p:xfrm>
          <a:off x="1206299" y="1761022"/>
          <a:ext cx="8618421" cy="40431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701">
                  <a:extLst>
                    <a:ext uri="{9D8B030D-6E8A-4147-A177-3AD203B41FA5}">
                      <a16:colId xmlns:a16="http://schemas.microsoft.com/office/drawing/2014/main" val="1854607402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4276828100"/>
                    </a:ext>
                  </a:extLst>
                </a:gridCol>
                <a:gridCol w="3037840">
                  <a:extLst>
                    <a:ext uri="{9D8B030D-6E8A-4147-A177-3AD203B41FA5}">
                      <a16:colId xmlns:a16="http://schemas.microsoft.com/office/drawing/2014/main" val="2935203056"/>
                    </a:ext>
                  </a:extLst>
                </a:gridCol>
              </a:tblGrid>
              <a:tr h="51410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2000" b="1" dirty="0">
                          <a:latin typeface="Montserrat" panose="00000500000000000000" pitchFamily="2" charset="0"/>
                        </a:rPr>
                        <a:t>Prestadores que informaram atender população Rural no SINISA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495622"/>
                  </a:ext>
                </a:extLst>
              </a:tr>
              <a:tr h="67656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effectLst/>
                        </a:rPr>
                        <a:t>População rural atendida com rede de Abastecimento de água e com esgotamento sanitário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736353"/>
                  </a:ext>
                </a:extLst>
              </a:tr>
              <a:tr h="55580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u="none" strike="noStrike" dirty="0">
                          <a:effectLst/>
                        </a:rPr>
                        <a:t> Natureza Jurídica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Abastecimento de Água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Esgotamento Sanitário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556711"/>
                  </a:ext>
                </a:extLst>
              </a:tr>
              <a:tr h="3452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Associação Privada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  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463669"/>
                  </a:ext>
                </a:extLst>
              </a:tr>
              <a:tr h="3213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  Autarquia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455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339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094502"/>
                  </a:ext>
                </a:extLst>
              </a:tr>
              <a:tr h="3213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  Empresa privada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118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87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136053"/>
                  </a:ext>
                </a:extLst>
              </a:tr>
              <a:tr h="3213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  Empresa pública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5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146"/>
                  </a:ext>
                </a:extLst>
              </a:tr>
              <a:tr h="3213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  Município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790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255051"/>
                  </a:ext>
                </a:extLst>
              </a:tr>
              <a:tr h="34485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  Sociedade de economia mista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5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5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981954"/>
                  </a:ext>
                </a:extLst>
              </a:tr>
              <a:tr h="3213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  Total Geral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1228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1226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37751"/>
                  </a:ext>
                </a:extLst>
              </a:tr>
            </a:tbl>
          </a:graphicData>
        </a:graphic>
      </p:graphicFrame>
      <p:pic>
        <p:nvPicPr>
          <p:cNvPr id="17" name="Imagem 16">
            <a:extLst>
              <a:ext uri="{FF2B5EF4-FFF2-40B4-BE49-F238E27FC236}">
                <a16:creationId xmlns:a16="http://schemas.microsoft.com/office/drawing/2014/main" id="{AC5C4815-A6E6-5C97-FA23-6826AFFCE7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08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D2E48-3E13-FBEB-E695-9EE6FBC14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B41665CA-22F4-D873-7D26-C062DD49FB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BD3640-3995-2827-C999-4D82B7F38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05C984A-38C1-A225-58AD-16590841FE4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ECCE3A9-5BAF-D507-0186-789F37A9E7A5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0E71BA5-C275-5058-FB3C-B7BA9DECD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55E34B2-2409-1776-CCA1-E856B3F4C47E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56AA4FAD-54F0-6534-3CEC-A763C68475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1B94E849-F98E-A632-9C97-0D3BEF189E0F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A79C1EF7-138C-9298-B9A6-3A037C62D6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00FC6C38-B752-3B78-F65F-E3F72701322C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8664FE89-0109-E3AD-6E31-75086EE6B02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5802C4F-9FBD-68CD-2414-12A847115538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87338116-85AC-FBC1-7A95-A999074255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5BABEAF6-D455-B06A-7AD9-40C18639D1E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4" name="Título 1">
            <a:extLst>
              <a:ext uri="{FF2B5EF4-FFF2-40B4-BE49-F238E27FC236}">
                <a16:creationId xmlns:a16="http://schemas.microsoft.com/office/drawing/2014/main" id="{719144F8-7CFD-C261-91CE-903DC1B02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1365250"/>
            <a:ext cx="10521950" cy="601773"/>
          </a:xfrm>
        </p:spPr>
        <p:txBody>
          <a:bodyPr>
            <a:normAutofit/>
          </a:bodyPr>
          <a:lstStyle/>
          <a:p>
            <a:r>
              <a:rPr lang="pt-BR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rPr>
              <a:t>Gestão Municipal – Estrutura dos formulários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8AD4173E-A4D6-6137-6B8E-E896EAAC14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065EFD58-864E-BDD0-DB93-2651E88A1B6B}"/>
              </a:ext>
            </a:extLst>
          </p:cNvPr>
          <p:cNvSpPr txBox="1"/>
          <p:nvPr/>
        </p:nvSpPr>
        <p:spPr>
          <a:xfrm>
            <a:off x="2021309" y="2123052"/>
            <a:ext cx="8264835" cy="3658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pt-BR" sz="2400" dirty="0">
                <a:latin typeface="Montserrat" pitchFamily="2" charset="0"/>
              </a:rPr>
              <a:t>Informações geográficas </a:t>
            </a:r>
            <a:r>
              <a:rPr lang="pt-BR" sz="2400" dirty="0">
                <a:latin typeface="Montserrat" pitchFamily="2" charset="0"/>
                <a:sym typeface="Wingdings" panose="05000000000000000000" pitchFamily="2" charset="2"/>
              </a:rPr>
              <a:t></a:t>
            </a:r>
            <a:r>
              <a:rPr lang="pt-BR" sz="2400" dirty="0">
                <a:latin typeface="Montserrat" pitchFamily="2" charset="0"/>
              </a:rPr>
              <a:t> 27</a:t>
            </a:r>
          </a:p>
          <a:p>
            <a:pPr algn="just">
              <a:lnSpc>
                <a:spcPct val="140000"/>
              </a:lnSpc>
            </a:pPr>
            <a:r>
              <a:rPr lang="pt-BR" sz="2400" dirty="0">
                <a:latin typeface="Montserrat" pitchFamily="2" charset="0"/>
              </a:rPr>
              <a:t>Prestação de serviços </a:t>
            </a:r>
            <a:r>
              <a:rPr lang="pt-BR" sz="2400" dirty="0">
                <a:latin typeface="Montserrat" pitchFamily="2" charset="0"/>
                <a:sym typeface="Wingdings" panose="05000000000000000000" pitchFamily="2" charset="2"/>
              </a:rPr>
              <a:t> </a:t>
            </a:r>
            <a:r>
              <a:rPr lang="pt-BR" sz="2400" dirty="0">
                <a:latin typeface="Montserrat" pitchFamily="2" charset="0"/>
              </a:rPr>
              <a:t>16 ou +</a:t>
            </a:r>
          </a:p>
          <a:p>
            <a:pPr algn="just">
              <a:lnSpc>
                <a:spcPct val="140000"/>
              </a:lnSpc>
            </a:pPr>
            <a:r>
              <a:rPr lang="pt-BR" sz="2400" dirty="0">
                <a:latin typeface="Montserrat" pitchFamily="2" charset="0"/>
              </a:rPr>
              <a:t>Regulação dos serviços de saneamento </a:t>
            </a:r>
            <a:r>
              <a:rPr lang="pt-BR" sz="2400" dirty="0">
                <a:latin typeface="Montserrat" pitchFamily="2" charset="0"/>
                <a:sym typeface="Wingdings" panose="05000000000000000000" pitchFamily="2" charset="2"/>
              </a:rPr>
              <a:t> </a:t>
            </a:r>
            <a:r>
              <a:rPr lang="pt-BR" sz="2400" dirty="0">
                <a:latin typeface="Montserrat" pitchFamily="2" charset="0"/>
              </a:rPr>
              <a:t>16 ou+</a:t>
            </a:r>
          </a:p>
          <a:p>
            <a:pPr algn="just">
              <a:lnSpc>
                <a:spcPct val="140000"/>
              </a:lnSpc>
            </a:pPr>
            <a:r>
              <a:rPr lang="pt-BR" sz="2400" i="0" dirty="0">
                <a:effectLst/>
                <a:latin typeface="Montserrat" pitchFamily="2" charset="0"/>
              </a:rPr>
              <a:t>Organização e gestão </a:t>
            </a:r>
            <a:r>
              <a:rPr lang="pt-BR" sz="2400" i="0" dirty="0">
                <a:effectLst/>
                <a:latin typeface="Montserrat" pitchFamily="2" charset="0"/>
                <a:sym typeface="Wingdings" panose="05000000000000000000" pitchFamily="2" charset="2"/>
              </a:rPr>
              <a:t> </a:t>
            </a:r>
            <a:r>
              <a:rPr lang="pt-BR" sz="2400" i="0" dirty="0">
                <a:effectLst/>
                <a:latin typeface="Montserrat" pitchFamily="2" charset="0"/>
              </a:rPr>
              <a:t>45</a:t>
            </a:r>
          </a:p>
          <a:p>
            <a:pPr algn="just">
              <a:lnSpc>
                <a:spcPct val="140000"/>
              </a:lnSpc>
            </a:pPr>
            <a:r>
              <a:rPr lang="pt-BR" sz="2400" dirty="0">
                <a:latin typeface="Montserrat" pitchFamily="2" charset="0"/>
              </a:rPr>
              <a:t>Informações gerais </a:t>
            </a:r>
            <a:r>
              <a:rPr lang="pt-BR" sz="2400" dirty="0">
                <a:latin typeface="Montserrat" pitchFamily="2" charset="0"/>
                <a:sym typeface="Wingdings" panose="05000000000000000000" pitchFamily="2" charset="2"/>
              </a:rPr>
              <a:t> </a:t>
            </a:r>
            <a:r>
              <a:rPr lang="pt-BR" sz="2400" dirty="0">
                <a:latin typeface="Montserrat" pitchFamily="2" charset="0"/>
              </a:rPr>
              <a:t>49</a:t>
            </a:r>
          </a:p>
          <a:p>
            <a:pPr algn="just">
              <a:lnSpc>
                <a:spcPct val="140000"/>
              </a:lnSpc>
            </a:pPr>
            <a:r>
              <a:rPr lang="pt-BR" sz="2400" b="1" i="0" dirty="0">
                <a:effectLst/>
                <a:latin typeface="Montserrat" pitchFamily="2" charset="0"/>
              </a:rPr>
              <a:t>Soluções alternativas </a:t>
            </a:r>
            <a:r>
              <a:rPr lang="pt-BR" sz="2400" b="1" i="0" dirty="0">
                <a:effectLst/>
                <a:latin typeface="Montserrat" pitchFamily="2" charset="0"/>
                <a:sym typeface="Wingdings" panose="05000000000000000000" pitchFamily="2" charset="2"/>
              </a:rPr>
              <a:t> </a:t>
            </a:r>
            <a:r>
              <a:rPr lang="pt-BR" sz="2400" b="1" i="0" dirty="0">
                <a:effectLst/>
                <a:latin typeface="Montserrat" pitchFamily="2" charset="0"/>
              </a:rPr>
              <a:t>77</a:t>
            </a:r>
          </a:p>
          <a:p>
            <a:pPr algn="just">
              <a:lnSpc>
                <a:spcPct val="140000"/>
              </a:lnSpc>
            </a:pPr>
            <a:r>
              <a:rPr lang="pt-BR" sz="2400" dirty="0">
                <a:latin typeface="Montserrat" pitchFamily="2" charset="0"/>
              </a:rPr>
              <a:t>TOTAL = 230 informações</a:t>
            </a:r>
          </a:p>
        </p:txBody>
      </p:sp>
    </p:spTree>
    <p:extLst>
      <p:ext uri="{BB962C8B-B14F-4D97-AF65-F5344CB8AC3E}">
        <p14:creationId xmlns:p14="http://schemas.microsoft.com/office/powerpoint/2010/main" val="3574724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F3B22-A840-0290-D6D4-98C945FF2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9F96147A-A8ED-33C5-29F5-B06922E6783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E35508C-D3E7-27C4-01C0-D77BE4DF9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2B19DFA-6870-D477-8008-8BBF54EE002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01E3846-A923-C457-9F97-FCEA2CDD5F44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A290049-260A-D72C-EEC1-20930C1BF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E1ECD434-07AC-1EAB-1F0D-639A56CCF9A5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797FE27-EA36-DD0E-E099-E7A74D0A11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78D8C8E5-3A86-EDC8-11B2-B279B7527018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787DD15B-A15C-97E8-8D18-35E73D9DC2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2143B0B4-5FC9-B0DC-E82F-8AD373309705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8991DC0F-AEC2-7CFC-E679-37A4F19B692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5369E535-2A2E-59F0-5EB5-825B1E67CEB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0A0440D5-1DFC-3974-6498-9AF92DA1F4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B07A52C3-B936-F0E2-9878-22248E135C2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14" name="Título 1">
            <a:extLst>
              <a:ext uri="{FF2B5EF4-FFF2-40B4-BE49-F238E27FC236}">
                <a16:creationId xmlns:a16="http://schemas.microsoft.com/office/drawing/2014/main" id="{CBE974BB-532B-1F97-909D-EB7BE88CA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749" y="1365250"/>
            <a:ext cx="10645701" cy="601773"/>
          </a:xfrm>
        </p:spPr>
        <p:txBody>
          <a:bodyPr>
            <a:normAutofit/>
          </a:bodyPr>
          <a:lstStyle/>
          <a:p>
            <a:r>
              <a:rPr lang="pt-BR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rPr>
              <a:t>Gestão Municipal – Soluções Alternativas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F4EE2C1-2D6B-AB81-7169-AB1335849D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2215EFA-C61B-0096-59DA-696296CE192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7769" r="8885" b="1656"/>
          <a:stretch/>
        </p:blipFill>
        <p:spPr>
          <a:xfrm>
            <a:off x="701750" y="2123052"/>
            <a:ext cx="6176354" cy="4033751"/>
          </a:xfrm>
          <a:prstGeom prst="rect">
            <a:avLst/>
          </a:prstGeom>
        </p:spPr>
      </p:pic>
      <p:pic>
        <p:nvPicPr>
          <p:cNvPr id="16" name="Imagem 15" descr="Linha do tempo&#10;&#10;Descrição gerada automaticamente">
            <a:extLst>
              <a:ext uri="{FF2B5EF4-FFF2-40B4-BE49-F238E27FC236}">
                <a16:creationId xmlns:a16="http://schemas.microsoft.com/office/drawing/2014/main" id="{7E0BE4F5-F6D8-99C2-8348-6152EF6CB61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9443" t="65572" r="30356" b="6818"/>
          <a:stretch/>
        </p:blipFill>
        <p:spPr bwMode="auto">
          <a:xfrm>
            <a:off x="7149066" y="2123052"/>
            <a:ext cx="1882931" cy="2321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m 1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CA87D781-5E73-A37B-1892-C8C435E8A32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5807" t="19766" r="40381" b="45722"/>
          <a:stretch/>
        </p:blipFill>
        <p:spPr bwMode="auto">
          <a:xfrm>
            <a:off x="9302959" y="2123052"/>
            <a:ext cx="2430922" cy="18854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agem 21" descr="Uma imagem contendo Interface gráfica do usuário">
            <a:extLst>
              <a:ext uri="{FF2B5EF4-FFF2-40B4-BE49-F238E27FC236}">
                <a16:creationId xmlns:a16="http://schemas.microsoft.com/office/drawing/2014/main" id="{9A297FFF-ED6A-4C93-A357-50B18C118D2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5229" t="20719" r="33406" b="39887"/>
          <a:stretch/>
        </p:blipFill>
        <p:spPr bwMode="auto">
          <a:xfrm>
            <a:off x="9302959" y="4158870"/>
            <a:ext cx="2430922" cy="18059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A7070F90-27CB-37BB-1299-15978B52FC7E}"/>
              </a:ext>
            </a:extLst>
          </p:cNvPr>
          <p:cNvSpPr/>
          <p:nvPr/>
        </p:nvSpPr>
        <p:spPr>
          <a:xfrm>
            <a:off x="7149066" y="4644484"/>
            <a:ext cx="1947619" cy="13203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i="0" dirty="0">
                <a:solidFill>
                  <a:schemeClr val="tx1"/>
                </a:solidFill>
                <a:effectLst/>
                <a:latin typeface="Montserrat" pitchFamily="2" charset="0"/>
              </a:rPr>
              <a:t>77 informações coletadas</a:t>
            </a:r>
          </a:p>
        </p:txBody>
      </p:sp>
    </p:spTree>
    <p:extLst>
      <p:ext uri="{BB962C8B-B14F-4D97-AF65-F5344CB8AC3E}">
        <p14:creationId xmlns:p14="http://schemas.microsoft.com/office/powerpoint/2010/main" val="2765709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01A62-0283-8EDE-4F13-E0514C044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70ADA1FC-865D-D5FB-8EA6-8FB6529F90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8430858F-320B-2738-AE78-3D6B1938F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725" y="2067061"/>
            <a:ext cx="11675066" cy="4154439"/>
          </a:xfrm>
        </p:spPr>
        <p:txBody>
          <a:bodyPr>
            <a:noAutofit/>
          </a:bodyPr>
          <a:lstStyle/>
          <a:p>
            <a:pPr algn="just">
              <a:lnSpc>
                <a:spcPct val="140000"/>
              </a:lnSpc>
            </a:pPr>
            <a:r>
              <a:rPr lang="pt-BR" sz="1800" b="1" dirty="0">
                <a:solidFill>
                  <a:schemeClr val="tx1"/>
                </a:solidFill>
                <a:latin typeface="Montserrat" pitchFamily="2" charset="0"/>
              </a:rPr>
              <a:t>Indicadores que utilizam dados do Módulo Gestão Municipal:</a:t>
            </a:r>
          </a:p>
          <a:p>
            <a:pPr algn="just">
              <a:lnSpc>
                <a:spcPct val="140000"/>
              </a:lnSpc>
            </a:pPr>
            <a:r>
              <a:rPr lang="pt-BR" sz="1600" b="1" dirty="0">
                <a:solidFill>
                  <a:schemeClr val="tx1"/>
                </a:solidFill>
                <a:latin typeface="Montserrat" pitchFamily="2" charset="0"/>
              </a:rPr>
              <a:t>Abastecimento de água:</a:t>
            </a:r>
          </a:p>
          <a:p>
            <a:pPr marL="171450" indent="-171450" algn="just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Índice de economias urbanas </a:t>
            </a:r>
            <a:r>
              <a:rPr lang="pt-BR" sz="1600" b="1" dirty="0">
                <a:solidFill>
                  <a:schemeClr val="tx1"/>
                </a:solidFill>
                <a:latin typeface="Montserrat" pitchFamily="2" charset="0"/>
              </a:rPr>
              <a:t>com solução adequada </a:t>
            </a: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de abastecimento de água à disposição (IAG0003)</a:t>
            </a:r>
          </a:p>
          <a:p>
            <a:pPr marL="171450" indent="-171450" algn="just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Índice de economias totais residenciais </a:t>
            </a:r>
            <a:r>
              <a:rPr lang="pt-BR" sz="1600" b="1" dirty="0">
                <a:solidFill>
                  <a:schemeClr val="tx1"/>
                </a:solidFill>
                <a:latin typeface="Montserrat" pitchFamily="2" charset="0"/>
              </a:rPr>
              <a:t>com atendimento adequado </a:t>
            </a: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de abastecimento de água (IAG0005)</a:t>
            </a:r>
          </a:p>
          <a:p>
            <a:pPr marL="171450" indent="-171450" algn="just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Índice de economias urbanas residenciais </a:t>
            </a:r>
            <a:r>
              <a:rPr lang="pt-BR" sz="1600" b="1" dirty="0">
                <a:solidFill>
                  <a:schemeClr val="tx1"/>
                </a:solidFill>
                <a:latin typeface="Montserrat" pitchFamily="2" charset="0"/>
              </a:rPr>
              <a:t>com atendimento adequado </a:t>
            </a: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de abastecimento de água (IAG0006)</a:t>
            </a:r>
          </a:p>
          <a:p>
            <a:pPr algn="just">
              <a:lnSpc>
                <a:spcPct val="140000"/>
              </a:lnSpc>
            </a:pPr>
            <a:r>
              <a:rPr lang="pt-BR" sz="1600" b="1" i="0" dirty="0">
                <a:solidFill>
                  <a:schemeClr val="tx1"/>
                </a:solidFill>
                <a:effectLst/>
                <a:latin typeface="Montserrat" pitchFamily="2" charset="0"/>
              </a:rPr>
              <a:t>Esgotamento sanitário:</a:t>
            </a:r>
          </a:p>
          <a:p>
            <a:pPr marL="171450" indent="-171450" algn="just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Índice de economias urbanas </a:t>
            </a:r>
            <a:r>
              <a:rPr lang="pt-BR" sz="1600" b="1" dirty="0">
                <a:solidFill>
                  <a:schemeClr val="tx1"/>
                </a:solidFill>
                <a:latin typeface="Montserrat" pitchFamily="2" charset="0"/>
              </a:rPr>
              <a:t>com solução adequada </a:t>
            </a: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de esgotamento sanitário à disposição (IES0003)</a:t>
            </a:r>
          </a:p>
          <a:p>
            <a:pPr marL="171450" indent="-171450" algn="just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Índice de economias residenciais </a:t>
            </a:r>
            <a:r>
              <a:rPr lang="pt-BR" sz="1600" b="1" dirty="0">
                <a:solidFill>
                  <a:schemeClr val="tx1"/>
                </a:solidFill>
                <a:latin typeface="Montserrat" pitchFamily="2" charset="0"/>
              </a:rPr>
              <a:t>com atendimento adequado </a:t>
            </a: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de esgotamento sanitário (IES0004)</a:t>
            </a:r>
          </a:p>
          <a:p>
            <a:pPr marL="171450" indent="-171450" algn="just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Índice de economias residenciais urbanas </a:t>
            </a:r>
            <a:r>
              <a:rPr lang="pt-BR" sz="1600" b="1" dirty="0">
                <a:solidFill>
                  <a:schemeClr val="tx1"/>
                </a:solidFill>
                <a:latin typeface="Montserrat" pitchFamily="2" charset="0"/>
              </a:rPr>
              <a:t>com atendimento adequado </a:t>
            </a:r>
            <a:r>
              <a:rPr lang="pt-BR" sz="1600" dirty="0">
                <a:solidFill>
                  <a:schemeClr val="tx1"/>
                </a:solidFill>
                <a:latin typeface="Montserrat" pitchFamily="2" charset="0"/>
              </a:rPr>
              <a:t>de esgotamento sanitário (IES0005)</a:t>
            </a:r>
            <a:endParaRPr lang="pt-BR" sz="1600" b="1" i="0" dirty="0">
              <a:solidFill>
                <a:schemeClr val="tx1"/>
              </a:solidFill>
              <a:effectLst/>
              <a:latin typeface="Montserrat" pitchFamily="2" charset="0"/>
            </a:endParaRPr>
          </a:p>
          <a:p>
            <a:endParaRPr lang="pt-BR" sz="16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37E0FD-DEE0-7388-3E2B-64C0AF71E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3FDD4EA-48E8-E2F9-644F-4D091EAE497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1608987-8909-18DF-80B5-2BFC2D1965D9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AB4684D-1E51-C32D-4947-4890DD886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202B5B5-AE6B-37D2-5743-7BBD7ABE8F1F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069B8D92-B275-B947-326A-05FCF34377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49DBA944-FBE7-E93E-2405-3272AC6EECEE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164C4C71-A9BB-4325-B65F-2B92C9769A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4CBB07E1-C72D-F6FD-373F-46DC62B3E7C9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B8D45255-0ACB-89FE-30DC-F740B7F1933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C188DD79-B286-6885-4913-496BD6BAC663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8E1E7517-E7ED-BA40-027D-BADB23E1E3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1919247A-F564-D531-E908-924A2668BF7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E3AE439-C230-A8E5-0FC4-B29D6C8DF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725" y="1350069"/>
            <a:ext cx="10515600" cy="591141"/>
          </a:xfrm>
        </p:spPr>
        <p:txBody>
          <a:bodyPr>
            <a:normAutofit/>
          </a:bodyPr>
          <a:lstStyle/>
          <a:p>
            <a:r>
              <a:rPr lang="pt-BR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rPr>
              <a:t>Gestão Municipal – Informações e Indicadores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66F6694-1696-9F52-DD37-416D215911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52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CCD27-DE7D-3136-4F32-FDE0660D2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E9B184A8-12E8-C501-8321-157D172584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4570CCA8-121F-94DD-CA67-AD317175A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50430"/>
            <a:ext cx="9707881" cy="504484"/>
          </a:xfrm>
        </p:spPr>
        <p:txBody>
          <a:bodyPr>
            <a:noAutofit/>
          </a:bodyPr>
          <a:lstStyle/>
          <a:p>
            <a:r>
              <a:rPr lang="pt-BR" sz="2000" b="1" dirty="0">
                <a:latin typeface="Montserrat" panose="00000500000000000000" pitchFamily="2" charset="0"/>
              </a:rPr>
              <a:t>Módulo de Gestão Municipal – Formulário de Saneamento Rural (2025)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58FEF4-0A39-55C7-AD6A-ED382851F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D6C6621-BDFF-4536-54FE-84373528518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29586220-4E21-CB85-E05A-7B8B07948F6F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BECFCC9-81A6-0387-1A91-F13403B3C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AFAAF74-5163-5BAE-79B8-34014422068C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C1DD9DAF-B8C8-E4CB-B4F9-ACEC57E3CE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7BC6ED91-79DE-73B7-F065-5978B8952C5A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E1725FFC-E2EC-4FA9-7E05-E5D17C07F3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28CE33F1-9D15-B865-8E28-B8838BBFCDEB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43051828-863C-E99B-A97D-28949A58E43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03A7F732-CB45-328E-CC54-61ED1BEADA1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76C867B0-9660-D839-D60F-61559977E3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7D775F90-D484-E0D2-5C23-B924D8D76E6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8BED6D3E-1750-5395-7DE8-0C594F72DA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6394106"/>
              </p:ext>
            </p:extLst>
          </p:nvPr>
        </p:nvGraphicFramePr>
        <p:xfrm>
          <a:off x="831850" y="2181140"/>
          <a:ext cx="10521949" cy="3882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" name="Imagem 1">
            <a:extLst>
              <a:ext uri="{FF2B5EF4-FFF2-40B4-BE49-F238E27FC236}">
                <a16:creationId xmlns:a16="http://schemas.microsoft.com/office/drawing/2014/main" id="{98D7C9DC-994E-D04F-2F41-0F98CB04491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08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CF711-E89F-908E-3E82-BE182E39E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C943913F-7D7A-88E5-50BA-D457D0A724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78073045-CE42-7BD5-077D-D9E450E62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399652"/>
            <a:ext cx="10689591" cy="672680"/>
          </a:xfrm>
        </p:spPr>
        <p:txBody>
          <a:bodyPr>
            <a:noAutofit/>
          </a:bodyPr>
          <a:lstStyle/>
          <a:p>
            <a:r>
              <a:rPr lang="pt-BR" sz="2600" b="1" dirty="0">
                <a:latin typeface="Montserrat" panose="00000500000000000000" pitchFamily="2" charset="0"/>
              </a:rPr>
              <a:t>Dificuldades identificadas na Coleta do SINISA – Inf. Rurais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CD18C898-93AB-5ABD-5972-6C37E5E83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2254798"/>
            <a:ext cx="10515600" cy="3930246"/>
          </a:xfrm>
        </p:spPr>
        <p:txBody>
          <a:bodyPr>
            <a:normAutofit fontScale="25000" lnSpcReduction="20000"/>
          </a:bodyPr>
          <a:lstStyle/>
          <a:p>
            <a:pPr marL="271463" indent="-271463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8000" b="1" dirty="0">
                <a:solidFill>
                  <a:schemeClr val="tx1"/>
                </a:solidFill>
                <a:latin typeface="Montserrat" panose="00000500000000000000" pitchFamily="2" charset="0"/>
              </a:rPr>
              <a:t>Prestadores Regionais que sabidamente atendem área rural e informou não atender;</a:t>
            </a:r>
          </a:p>
          <a:p>
            <a:pPr marL="271463" indent="-271463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8000" b="1" dirty="0">
                <a:solidFill>
                  <a:schemeClr val="tx1"/>
                </a:solidFill>
                <a:latin typeface="Montserrat" panose="00000500000000000000" pitchFamily="2" charset="0"/>
              </a:rPr>
              <a:t>Prestadores locais que informaram atender área rural mas não indicaram a população atendida;</a:t>
            </a:r>
          </a:p>
          <a:p>
            <a:pPr marL="271463" indent="-271463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8000" b="1" dirty="0">
                <a:solidFill>
                  <a:schemeClr val="tx1"/>
                </a:solidFill>
                <a:latin typeface="Montserrat" panose="00000500000000000000" pitchFamily="2" charset="0"/>
              </a:rPr>
              <a:t>Prestadores só preencheram os campos obrigatórios;</a:t>
            </a:r>
          </a:p>
          <a:p>
            <a:pPr marL="271463" indent="-271463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8000" b="1" dirty="0">
                <a:solidFill>
                  <a:schemeClr val="tx1"/>
                </a:solidFill>
                <a:latin typeface="Montserrat" panose="00000500000000000000" pitchFamily="2" charset="0"/>
              </a:rPr>
              <a:t>Prestadores que informaram atender 100% da área rural mas que não atendem;</a:t>
            </a:r>
          </a:p>
          <a:p>
            <a:pPr marL="271463" indent="-271463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8000" b="1" dirty="0">
                <a:solidFill>
                  <a:schemeClr val="tx1"/>
                </a:solidFill>
                <a:latin typeface="Montserrat" panose="00000500000000000000" pitchFamily="2" charset="0"/>
              </a:rPr>
              <a:t>Baixo nível de sistematização/organização das informações rurais;</a:t>
            </a:r>
          </a:p>
          <a:p>
            <a:pPr marL="271463" indent="-271463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8000" b="1" dirty="0">
                <a:solidFill>
                  <a:schemeClr val="tx1"/>
                </a:solidFill>
                <a:latin typeface="Montserrat" panose="00000500000000000000" pitchFamily="2" charset="0"/>
              </a:rPr>
              <a:t>Ausência de informações sobre os atendimentos nas áreas rurais;</a:t>
            </a:r>
          </a:p>
          <a:p>
            <a:pPr marL="271463" indent="-271463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8000" b="1" dirty="0">
                <a:solidFill>
                  <a:schemeClr val="tx1"/>
                </a:solidFill>
                <a:latin typeface="Montserrat" panose="00000500000000000000" pitchFamily="2" charset="0"/>
              </a:rPr>
              <a:t>Qualificação dos respondentes;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SINISA ABASTECIMENTO DE ÁGUA</a:t>
            </a:r>
          </a:p>
          <a:p>
            <a:r>
              <a:rPr lang="pt-BR" dirty="0"/>
              <a:t>PRESTADORES LOCAIS</a:t>
            </a:r>
          </a:p>
          <a:p>
            <a:r>
              <a:rPr lang="pt-BR" dirty="0"/>
              <a:t>1.345 prestadores participantes do SINISA 2024 (até o momento) → 53.131.12 habitantes</a:t>
            </a:r>
          </a:p>
          <a:p>
            <a:r>
              <a:rPr lang="pt-BR" dirty="0"/>
              <a:t>1.307 tiveram o indicador IAG001 (Atendimento da população total com rede de abastecimento de água) calculado 864 prestadores informam atender com rede de abastecimento de água a população rural resultando em 2.858.634 habitantes da área rural atendidos com rede de abastecimento de água por prestadores locais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F6F734-A910-C76C-B1FE-9FE41750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BE259A70-F334-FF81-88C9-6CD41C8C525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0900A77-7059-08B6-5687-EFFE1BAB3236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D64FE224-0FD9-2F6F-A4B8-74A01BB90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8167015-2E7E-3778-3D0C-E337F5671683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EFE2961-04D3-8E31-5AE1-C93D10683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F0CC7B62-E0BB-939B-F3D9-94860386E78A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875522F3-FBD4-558F-3120-0BC76D34DC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F76B0C1D-3C7A-8F98-93DB-FE0BD71EFD61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77651A39-615D-2343-2CAA-4B72562CA6B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0EFD29E7-9653-CAF9-F6AF-E26B1CCB22B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B7E77A5E-D6FC-B839-DFC9-328629B4DA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D6A3F241-FE00-40B2-D636-204520EAC65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383237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54B9B-691E-E8F1-6BA7-8B1706AD9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A7CF1120-F26B-2104-D9E4-A42DAED7865C}"/>
              </a:ext>
            </a:extLst>
          </p:cNvPr>
          <p:cNvSpPr/>
          <p:nvPr/>
        </p:nvSpPr>
        <p:spPr>
          <a:xfrm>
            <a:off x="-6350" y="-319088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494EF6C5-4D22-DF08-5A5C-289638E89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1421932"/>
            <a:ext cx="10515600" cy="529243"/>
          </a:xfrm>
        </p:spPr>
        <p:txBody>
          <a:bodyPr>
            <a:normAutofit/>
          </a:bodyPr>
          <a:lstStyle/>
          <a:p>
            <a:r>
              <a:rPr lang="pt-BR" sz="2600" b="1" dirty="0">
                <a:latin typeface="Montserrat" pitchFamily="2" charset="0"/>
                <a:cs typeface="Segoe UI" panose="020B0502040204020203" pitchFamily="34" charset="0"/>
              </a:rPr>
              <a:t>Principais desafios do novo SINISA</a:t>
            </a:r>
            <a:endParaRPr lang="pt-BR" sz="26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92152BCC-2225-A1FD-1481-008A31CA0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1" y="2269546"/>
            <a:ext cx="11323320" cy="3641810"/>
          </a:xfrm>
        </p:spPr>
        <p:txBody>
          <a:bodyPr>
            <a:normAutofit fontScale="85000" lnSpcReduction="10000"/>
          </a:bodyPr>
          <a:lstStyle/>
          <a:p>
            <a:pPr marL="533400" lvl="2" indent="-174625" algn="just">
              <a:lnSpc>
                <a:spcPts val="3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Promover alinhamento entre informações do sistema e as normas de referência da ANA;</a:t>
            </a:r>
          </a:p>
          <a:p>
            <a:pPr marL="533400" lvl="2" indent="-174625" algn="just">
              <a:lnSpc>
                <a:spcPts val="3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Assegurar que o sistema possa fornecer informações e indicadores compatíveis;</a:t>
            </a:r>
          </a:p>
          <a:p>
            <a:pPr marL="533400" lvl="2" indent="-174625"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Evitar que as agências reguladoras tenham que desenvolver sistemas próprios;</a:t>
            </a:r>
          </a:p>
          <a:p>
            <a:pPr marL="533400" lvl="2" indent="-174625"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Assegurar uniformidade das informações;</a:t>
            </a:r>
          </a:p>
          <a:p>
            <a:pPr marL="533400" lvl="2" indent="-174625"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Assegurar a qualidade das informações urbanas e rurais;</a:t>
            </a:r>
          </a:p>
          <a:p>
            <a:pPr marL="533400" lvl="2" indent="-174625"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Acompanhamento da coleta pelas Agências Reguladoras;</a:t>
            </a:r>
          </a:p>
          <a:p>
            <a:pPr marL="533400" lvl="2" indent="-174625" algn="just">
              <a:lnSpc>
                <a:spcPts val="3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Disponibilização do relatório preliminar da coleta para as agências;</a:t>
            </a:r>
          </a:p>
          <a:p>
            <a:endParaRPr lang="pt-BR" sz="200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9A1C61-5E44-D42F-E0F3-3D931F8E5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4DF76F39-CA4E-E3EC-237E-2468061377D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0EFBBFF-81A1-E026-70EF-8C2A3F1C3F4A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32275BF-BD88-DBF7-1C58-BDFECAC78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7E595BB1-17B7-BC3E-C6D0-245C2C844C72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3970D1A4-AEC1-4AEF-5443-280E4FAA3E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7139705D-D892-2936-850D-B5E4E8EAB434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399D7F02-ADB1-7A71-895B-6A82817104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603616E2-D894-2FAD-CA8C-C249DE4590DE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CE526DE6-674A-5715-7744-845EF3B37F2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9D96DCF7-3646-7B73-CAAD-455A7355F54E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E6EA7F2E-5B39-E6B2-8F69-2A03699961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A3B59326-3788-0122-1275-4E1BAC817AE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FA088C4B-9520-F75F-5304-9C8B47E77DB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83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DF5DA-7639-B542-7BF0-B115943D7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C02DE0A8-F975-F447-DF95-D0065E1DD3C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38DBC9C1-7764-69A2-9F36-E6CA7C25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4871"/>
            <a:ext cx="10515600" cy="529243"/>
          </a:xfrm>
        </p:spPr>
        <p:txBody>
          <a:bodyPr>
            <a:normAutofit/>
          </a:bodyPr>
          <a:lstStyle/>
          <a:p>
            <a:r>
              <a:rPr lang="pt-BR" sz="2400" b="1" dirty="0">
                <a:latin typeface="Montserrat" pitchFamily="2" charset="0"/>
                <a:cs typeface="Segoe UI" panose="020B0502040204020203" pitchFamily="34" charset="0"/>
              </a:rPr>
              <a:t>Próximos passos – Após Ano 2:</a:t>
            </a:r>
            <a:endParaRPr lang="pt-BR" sz="2400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0FEB0819-7408-5D2D-34AA-4EE45489B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1120" y="2463040"/>
            <a:ext cx="10521950" cy="3310169"/>
          </a:xfrm>
        </p:spPr>
        <p:txBody>
          <a:bodyPr>
            <a:normAutofit fontScale="92500"/>
          </a:bodyPr>
          <a:lstStyle/>
          <a:p>
            <a:pPr marL="450850" lvl="2" indent="-184150" algn="just">
              <a:lnSpc>
                <a:spcPts val="3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Implementar a metodologia Acertar do SINISA (Auditoria e certificação das Informações);</a:t>
            </a:r>
          </a:p>
          <a:p>
            <a:pPr marL="450850" lvl="2" indent="-184150" algn="just">
              <a:lnSpc>
                <a:spcPts val="3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Possibilitar o completo alinhamento do </a:t>
            </a:r>
            <a:r>
              <a:rPr lang="pt-BR" sz="2200" b="1" dirty="0" err="1">
                <a:solidFill>
                  <a:schemeClr val="tx1"/>
                </a:solidFill>
                <a:latin typeface="Montserrat" panose="00000500000000000000" pitchFamily="2" charset="0"/>
              </a:rPr>
              <a:t>Sinisa</a:t>
            </a: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 com as </a:t>
            </a:r>
            <a:r>
              <a:rPr lang="pt-BR" sz="2200" b="1" dirty="0" err="1">
                <a:solidFill>
                  <a:schemeClr val="tx1"/>
                </a:solidFill>
                <a:latin typeface="Montserrat" panose="00000500000000000000" pitchFamily="2" charset="0"/>
              </a:rPr>
              <a:t>NR’s</a:t>
            </a: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 da ANA;</a:t>
            </a:r>
          </a:p>
          <a:p>
            <a:pPr marL="450850" lvl="2" indent="-184150" algn="just">
              <a:lnSpc>
                <a:spcPts val="3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Desenvolvimento do Módulo de Regulação;</a:t>
            </a:r>
          </a:p>
          <a:p>
            <a:pPr marL="908050" lvl="3" indent="-184150" algn="just">
              <a:lnSpc>
                <a:spcPts val="3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tx1"/>
                </a:solidFill>
                <a:latin typeface="Montserrat" panose="00000500000000000000" pitchFamily="2" charset="0"/>
              </a:rPr>
              <a:t>Implementar auditoria e certificação dentro do sistema (Projeto Acertar);</a:t>
            </a:r>
          </a:p>
          <a:p>
            <a:pPr marL="450850" lvl="2" indent="-184150" algn="just">
              <a:lnSpc>
                <a:spcPts val="3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  <a:latin typeface="Montserrat" panose="00000500000000000000" pitchFamily="2" charset="0"/>
              </a:rPr>
              <a:t>Desenvolvimento do Módulo de Saneamento Rural.</a:t>
            </a:r>
          </a:p>
          <a:p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3C16DA-35CE-9F81-52D2-799DB1E59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A4D6BBA8-A164-C305-BF92-582D457E384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0C7215C-6468-2324-1E39-A83DA510AF64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C96EAE1-CFE3-37D7-9A75-A94369C53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8D03591-BC12-E008-4EDE-08BFBF80E155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44AB917B-7123-C464-0602-9AE98E94CF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B01F5585-69A8-510D-6A6C-D99E48E5E0A7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B1C924D8-E877-1464-FC6B-A95C02DD62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9C817DEE-6961-EFD5-BB08-7FE1EB53A85B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7A2E9E90-F8C6-BF42-40E7-EF00428F373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B567639F-C6ED-54CE-D5A3-4DD143FBC821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3E9218E4-C902-A2B3-9ED9-2B1474750B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F0432640-044C-6A0E-3564-5F67B6A4731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3A882C69-B234-E9E5-967F-F9B98E8A43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144" y="1407747"/>
            <a:ext cx="1869973" cy="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02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B240E-106F-494E-B8E8-3EA9F2F9F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A5E542FB-846C-F55D-E7AB-85B70DDFA2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1E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0A1378-ACDD-66FA-7B0C-336467DEA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10521950" cy="365125"/>
          </a:xfrm>
        </p:spPr>
        <p:txBody>
          <a:bodyPr/>
          <a:lstStyle/>
          <a:p>
            <a:pPr algn="just"/>
            <a:r>
              <a:rPr lang="pt-BR" dirty="0"/>
              <a:t>REALIZAÇÃO:                                             APOIADORES: 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A3A4630-352A-E2DE-3373-5C9E22289BA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20" y="6321569"/>
            <a:ext cx="561975" cy="347663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21EE228-DA4A-A45E-A570-B953D945AD83}"/>
              </a:ext>
            </a:extLst>
          </p:cNvPr>
          <p:cNvGrpSpPr/>
          <p:nvPr/>
        </p:nvGrpSpPr>
        <p:grpSpPr>
          <a:xfrm>
            <a:off x="0" y="157904"/>
            <a:ext cx="12192000" cy="6570341"/>
            <a:chOff x="0" y="157904"/>
            <a:chExt cx="12192000" cy="657034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982B855-834F-C446-CF04-81B7EE49C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144" y="6229001"/>
              <a:ext cx="1067656" cy="478027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723213D-EC88-E736-BD23-04C0D934ED2B}"/>
                </a:ext>
              </a:extLst>
            </p:cNvPr>
            <p:cNvGrpSpPr/>
            <p:nvPr/>
          </p:nvGrpSpPr>
          <p:grpSpPr>
            <a:xfrm>
              <a:off x="0" y="157904"/>
              <a:ext cx="12192000" cy="6570341"/>
              <a:chOff x="0" y="157904"/>
              <a:chExt cx="12192000" cy="6570341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105E8D2-8EF5-FF3B-1E1F-CAF428B95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6685" y="6200321"/>
                <a:ext cx="875951" cy="480563"/>
              </a:xfrm>
              <a:prstGeom prst="rect">
                <a:avLst/>
              </a:prstGeom>
            </p:spPr>
          </p:pic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43422EDB-4398-E11C-5744-2878FB881774}"/>
                  </a:ext>
                </a:extLst>
              </p:cNvPr>
              <p:cNvGrpSpPr/>
              <p:nvPr/>
            </p:nvGrpSpPr>
            <p:grpSpPr>
              <a:xfrm>
                <a:off x="0" y="157904"/>
                <a:ext cx="12192000" cy="6570341"/>
                <a:chOff x="0" y="157904"/>
                <a:chExt cx="12192000" cy="6570341"/>
              </a:xfrm>
            </p:grpSpPr>
            <p:pic>
              <p:nvPicPr>
                <p:cNvPr id="9" name="Imagem 8">
                  <a:extLst>
                    <a:ext uri="{FF2B5EF4-FFF2-40B4-BE49-F238E27FC236}">
                      <a16:creationId xmlns:a16="http://schemas.microsoft.com/office/drawing/2014/main" id="{7657DA14-A7BC-D8B9-9717-8CFAA92A66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8104" y="6229001"/>
                  <a:ext cx="2045033" cy="499244"/>
                </a:xfrm>
                <a:prstGeom prst="rect">
                  <a:avLst/>
                </a:prstGeom>
              </p:spPr>
            </p:pic>
            <p:grpSp>
              <p:nvGrpSpPr>
                <p:cNvPr id="4" name="Agrupar 3">
                  <a:extLst>
                    <a:ext uri="{FF2B5EF4-FFF2-40B4-BE49-F238E27FC236}">
                      <a16:creationId xmlns:a16="http://schemas.microsoft.com/office/drawing/2014/main" id="{CDD2CCE2-086D-D9D9-99C5-028F3AB42689}"/>
                    </a:ext>
                  </a:extLst>
                </p:cNvPr>
                <p:cNvGrpSpPr/>
                <p:nvPr/>
              </p:nvGrpSpPr>
              <p:grpSpPr>
                <a:xfrm>
                  <a:off x="0" y="157904"/>
                  <a:ext cx="12192000" cy="6539393"/>
                  <a:chOff x="0" y="157904"/>
                  <a:chExt cx="12192000" cy="6539393"/>
                </a:xfrm>
              </p:grpSpPr>
              <p:pic>
                <p:nvPicPr>
                  <p:cNvPr id="8" name="Imagem 7">
                    <a:extLst>
                      <a:ext uri="{FF2B5EF4-FFF2-40B4-BE49-F238E27FC236}">
                        <a16:creationId xmlns:a16="http://schemas.microsoft.com/office/drawing/2014/main" id="{CA740829-6CE6-9ACB-4918-234D8757C4D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34624" y="6245679"/>
                    <a:ext cx="2269921" cy="451618"/>
                  </a:xfrm>
                  <a:prstGeom prst="rect">
                    <a:avLst/>
                  </a:prstGeom>
                </p:spPr>
              </p:pic>
              <p:grpSp>
                <p:nvGrpSpPr>
                  <p:cNvPr id="3" name="Agrupar 2">
                    <a:extLst>
                      <a:ext uri="{FF2B5EF4-FFF2-40B4-BE49-F238E27FC236}">
                        <a16:creationId xmlns:a16="http://schemas.microsoft.com/office/drawing/2014/main" id="{CE3E02E4-B090-2465-15B1-A4A5B4E0DA39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57904"/>
                    <a:ext cx="12192000" cy="1206967"/>
                    <a:chOff x="0" y="157904"/>
                    <a:chExt cx="12192000" cy="1206967"/>
                  </a:xfrm>
                </p:grpSpPr>
                <p:sp>
                  <p:nvSpPr>
                    <p:cNvPr id="21" name="Retângulo 20">
                      <a:extLst>
                        <a:ext uri="{FF2B5EF4-FFF2-40B4-BE49-F238E27FC236}">
                          <a16:creationId xmlns:a16="http://schemas.microsoft.com/office/drawing/2014/main" id="{59A59D39-04FA-212E-05B4-2706D0DAA7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1098169"/>
                      <a:ext cx="12192000" cy="26670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50B6BA"/>
                        </a:gs>
                        <a:gs pos="50000">
                          <a:srgbClr val="80B8A1"/>
                        </a:gs>
                        <a:gs pos="100000">
                          <a:srgbClr val="CAAB7F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pic>
                  <p:nvPicPr>
                    <p:cNvPr id="19" name="Imagem 18">
                      <a:extLst>
                        <a:ext uri="{FF2B5EF4-FFF2-40B4-BE49-F238E27FC236}">
                          <a16:creationId xmlns:a16="http://schemas.microsoft.com/office/drawing/2014/main" id="{D48ABD53-0E80-B584-148C-97C3BE8BC3F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93826" y="157904"/>
                      <a:ext cx="2916003" cy="8295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3"/>
                    </a:fontRef>
                  </p:style>
                </p:pic>
              </p:grpSp>
            </p:grpSp>
          </p:grpSp>
        </p:grpSp>
      </p:grp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09107616-EF3A-7CF1-1ADE-5677AC7D2D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63486" y="3852299"/>
            <a:ext cx="3651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Obrigado!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E54726D-9CD6-51B0-67FB-379087D5C036}"/>
              </a:ext>
            </a:extLst>
          </p:cNvPr>
          <p:cNvSpPr txBox="1"/>
          <p:nvPr/>
        </p:nvSpPr>
        <p:spPr>
          <a:xfrm>
            <a:off x="6297131" y="3476533"/>
            <a:ext cx="525201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400" b="1" dirty="0">
                <a:cs typeface="Segoe UI" panose="020B0502040204020203" pitchFamily="34" charset="0"/>
              </a:rPr>
              <a:t>Paulo Rogério dos S. e Silva</a:t>
            </a:r>
          </a:p>
          <a:p>
            <a:pPr algn="r"/>
            <a:r>
              <a:rPr lang="pt-BR" dirty="0">
                <a:cs typeface="Segoe UI" panose="020B0502040204020203" pitchFamily="34" charset="0"/>
              </a:rPr>
              <a:t>Coordenador-Geral</a:t>
            </a:r>
          </a:p>
          <a:p>
            <a:pPr algn="r"/>
            <a:r>
              <a:rPr lang="pt-BR" dirty="0">
                <a:cs typeface="Segoe UI" panose="020B0502040204020203" pitchFamily="34" charset="0"/>
              </a:rPr>
              <a:t>Coordenação-Geral de Gestão da Informação</a:t>
            </a:r>
          </a:p>
          <a:p>
            <a:pPr algn="r"/>
            <a:r>
              <a:rPr lang="pt-BR" dirty="0">
                <a:cs typeface="Segoe UI" panose="020B0502040204020203" pitchFamily="34" charset="0"/>
              </a:rPr>
              <a:t>Departamento de Cooperação Técnica – DCOT</a:t>
            </a:r>
          </a:p>
          <a:p>
            <a:pPr algn="r"/>
            <a:r>
              <a:rPr lang="pt-BR" dirty="0">
                <a:cs typeface="Segoe UI" panose="020B0502040204020203" pitchFamily="34" charset="0"/>
              </a:rPr>
              <a:t>Secretaria Nacional de Saneamento Ambiental – SNSA</a:t>
            </a:r>
          </a:p>
          <a:p>
            <a:pPr algn="r"/>
            <a:r>
              <a:rPr lang="pt-BR" dirty="0">
                <a:cs typeface="Segoe UI" panose="020B0502040204020203" pitchFamily="34" charset="0"/>
              </a:rPr>
              <a:t>Ministério das Cidades</a:t>
            </a:r>
          </a:p>
          <a:p>
            <a:pPr algn="r"/>
            <a:r>
              <a:rPr lang="pt-BR" dirty="0">
                <a:cs typeface="Segoe UI" panose="020B0502040204020203" pitchFamily="34" charset="0"/>
              </a:rPr>
              <a:t>paulo.silva@cidades.gov.br</a:t>
            </a:r>
          </a:p>
          <a:p>
            <a:pPr algn="r"/>
            <a:r>
              <a:rPr lang="pt-BR" dirty="0">
                <a:cs typeface="Segoe UI" panose="020B0502040204020203" pitchFamily="34" charset="0"/>
              </a:rPr>
              <a:t>61 3314-6577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050AE13D-E0D2-F721-2B40-FDBAAD206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200" y="1462818"/>
            <a:ext cx="1364943" cy="112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060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3665</TotalTime>
  <Words>956</Words>
  <Application>Microsoft Office PowerPoint</Application>
  <PresentationFormat>Widescreen</PresentationFormat>
  <Paragraphs>158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Aptos Narrow</vt:lpstr>
      <vt:lpstr>Arial</vt:lpstr>
      <vt:lpstr>Calibri</vt:lpstr>
      <vt:lpstr>Calibri Light</vt:lpstr>
      <vt:lpstr>Montserrat</vt:lpstr>
      <vt:lpstr>Open Sans</vt:lpstr>
      <vt:lpstr>Segoe UI</vt:lpstr>
      <vt:lpstr>Tema do Office</vt:lpstr>
      <vt:lpstr>Painel 1: Universalização dos Serviços de Saneamento Rural</vt:lpstr>
      <vt:lpstr>Do SNIS ao SINISA</vt:lpstr>
      <vt:lpstr>Concepção e Módulos do SINISA</vt:lpstr>
      <vt:lpstr>Principais Grupos de Informações e Indicadores</vt:lpstr>
      <vt:lpstr>Previsão legal</vt:lpstr>
      <vt:lpstr>Participação na primeira coleta do SINISA 2024 - 2023</vt:lpstr>
      <vt:lpstr>Apresentação do PowerPoint</vt:lpstr>
      <vt:lpstr>Gestão Municipal – Estrutura dos formulários</vt:lpstr>
      <vt:lpstr>Gestão Municipal – Soluções Alternativas</vt:lpstr>
      <vt:lpstr>Gestão Municipal – Informações e Indicadores</vt:lpstr>
      <vt:lpstr>Módulo de Gestão Municipal – Formulário de Saneamento Rural (2025)</vt:lpstr>
      <vt:lpstr>Dificuldades identificadas na Coleta do SINISA – Inf. Rurais</vt:lpstr>
      <vt:lpstr>Principais desafios do novo SINISA</vt:lpstr>
      <vt:lpstr>Próximos passos – Após Ano 2: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Havane Melo</dc:creator>
  <cp:lastModifiedBy>Paulo Rogério dos Santos e Silva</cp:lastModifiedBy>
  <cp:revision>27</cp:revision>
  <dcterms:created xsi:type="dcterms:W3CDTF">2024-10-07T13:21:59Z</dcterms:created>
  <dcterms:modified xsi:type="dcterms:W3CDTF">2024-11-21T09:56:47Z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2024-11-13T21:27:19Z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1f1be804-ebdf-42f4-bda1-7f29abe6d47a</vt:lpwstr>
  </property>
  <property fmtid="{D5CDD505-2E9C-101B-9397-08002B2CF9AE}" pid="7" name="MSIP_Label_defa4170-0d19-0005-0004-bc88714345d2_ActionId">
    <vt:lpwstr>72f606d9-21bd-4bee-a59f-68152025943d</vt:lpwstr>
  </property>
  <property fmtid="{D5CDD505-2E9C-101B-9397-08002B2CF9AE}" pid="8" name="MSIP_Label_defa4170-0d19-0005-0004-bc88714345d2_ContentBits">
    <vt:lpwstr>0</vt:lpwstr>
  </property>
</Properties>
</file>